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03"/>
  </p:notesMasterIdLst>
  <p:sldIdLst>
    <p:sldId id="256" r:id="rId2"/>
    <p:sldId id="315" r:id="rId3"/>
    <p:sldId id="316" r:id="rId4"/>
    <p:sldId id="314" r:id="rId5"/>
    <p:sldId id="313" r:id="rId6"/>
    <p:sldId id="257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3" r:id="rId17"/>
    <p:sldId id="274" r:id="rId18"/>
    <p:sldId id="270" r:id="rId19"/>
    <p:sldId id="276" r:id="rId20"/>
    <p:sldId id="275" r:id="rId21"/>
    <p:sldId id="277" r:id="rId22"/>
    <p:sldId id="272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90" r:id="rId35"/>
    <p:sldId id="291" r:id="rId36"/>
    <p:sldId id="292" r:id="rId37"/>
    <p:sldId id="295" r:id="rId38"/>
    <p:sldId id="293" r:id="rId39"/>
    <p:sldId id="294" r:id="rId40"/>
    <p:sldId id="297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7" r:id="rId57"/>
    <p:sldId id="312" r:id="rId58"/>
    <p:sldId id="327" r:id="rId59"/>
    <p:sldId id="328" r:id="rId60"/>
    <p:sldId id="321" r:id="rId61"/>
    <p:sldId id="322" r:id="rId62"/>
    <p:sldId id="323" r:id="rId63"/>
    <p:sldId id="324" r:id="rId64"/>
    <p:sldId id="325" r:id="rId65"/>
    <p:sldId id="326" r:id="rId66"/>
    <p:sldId id="354" r:id="rId67"/>
    <p:sldId id="356" r:id="rId68"/>
    <p:sldId id="355" r:id="rId69"/>
    <p:sldId id="357" r:id="rId70"/>
    <p:sldId id="358" r:id="rId71"/>
    <p:sldId id="359" r:id="rId72"/>
    <p:sldId id="318" r:id="rId73"/>
    <p:sldId id="329" r:id="rId74"/>
    <p:sldId id="332" r:id="rId75"/>
    <p:sldId id="333" r:id="rId76"/>
    <p:sldId id="335" r:id="rId77"/>
    <p:sldId id="334" r:id="rId78"/>
    <p:sldId id="336" r:id="rId79"/>
    <p:sldId id="337" r:id="rId80"/>
    <p:sldId id="338" r:id="rId81"/>
    <p:sldId id="339" r:id="rId82"/>
    <p:sldId id="340" r:id="rId83"/>
    <p:sldId id="330" r:id="rId84"/>
    <p:sldId id="331" r:id="rId85"/>
    <p:sldId id="341" r:id="rId86"/>
    <p:sldId id="342" r:id="rId87"/>
    <p:sldId id="345" r:id="rId88"/>
    <p:sldId id="346" r:id="rId89"/>
    <p:sldId id="343" r:id="rId90"/>
    <p:sldId id="344" r:id="rId91"/>
    <p:sldId id="347" r:id="rId92"/>
    <p:sldId id="348" r:id="rId93"/>
    <p:sldId id="349" r:id="rId94"/>
    <p:sldId id="351" r:id="rId95"/>
    <p:sldId id="352" r:id="rId96"/>
    <p:sldId id="353" r:id="rId97"/>
    <p:sldId id="362" r:id="rId98"/>
    <p:sldId id="363" r:id="rId99"/>
    <p:sldId id="364" r:id="rId100"/>
    <p:sldId id="361" r:id="rId101"/>
    <p:sldId id="360" r:id="rId102"/>
  </p:sldIdLst>
  <p:sldSz cx="12192000" cy="6858000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  <p:embeddedFont>
      <p:font typeface="Calibri Light" panose="020F0302020204030204" pitchFamily="34" charset="0"/>
      <p:regular r:id="rId108"/>
      <p:italic r:id="rId109"/>
    </p:embeddedFont>
    <p:embeddedFont>
      <p:font typeface="Cambria Math" panose="02040503050406030204" pitchFamily="18" charset="0"/>
      <p:regular r:id="rId110"/>
    </p:embeddedFont>
    <p:embeddedFont>
      <p:font typeface="MiSans Normal" pitchFamily="2" charset="-122"/>
      <p:regular r:id="rId1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5"/>
    <p:restoredTop sz="94650"/>
  </p:normalViewPr>
  <p:slideViewPr>
    <p:cSldViewPr snapToGrid="0">
      <p:cViewPr varScale="1">
        <p:scale>
          <a:sx n="120" d="100"/>
          <a:sy n="120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font" Target="fonts/font4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font" Target="fonts/font5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3.fntdata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6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7.fntdata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2612D-2280-8947-B9F4-9EE3DDE8D168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5B0F9-BA4B-7C4A-B123-7CB1399ED4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2319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5B0F9-BA4B-7C4A-B123-7CB1399ED406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9233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5B0F9-BA4B-7C4A-B123-7CB1399ED406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4030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5B0F9-BA4B-7C4A-B123-7CB1399ED406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317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85B0F9-BA4B-7C4A-B123-7CB1399ED406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0761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91DDF-7590-66E7-F291-CF0A4FCF3D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GB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4BE354-6B38-CCA9-FB94-4BDC9B229D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GB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6C142-ADC1-C426-B4D9-78F45782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A74CC-30BF-D2F3-4F13-5669B005A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747A3-FFFC-EE4A-F92C-BD1C6005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5998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327C-A675-F819-1A6A-B36450E73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90EA2B-33BA-E98B-34F7-DCFBB27C10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F4F5B-F12B-21DD-FA14-96E4F6289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47010-05DD-AE24-0038-C4D099389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80308-DD5E-4A60-D7D5-EF8F22260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8244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A7CCE1-C1DF-32AE-1D16-B310169EC6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GB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D4DB3-4704-4831-A6B4-4781B4682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CFA70-A8FD-1654-939C-72784EDA0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BFE42-41DD-AC41-C2FF-8070F8DA6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032AB-1D5C-3A1C-BA13-A75898B82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3452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749F-DA7B-4220-DA36-E58C95BE4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9BDD-8077-D865-E108-B2C530411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FE300-A419-D9EE-11BE-168138129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E045B-AA98-D10D-1E88-8CB804AD0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F3B13-ABE1-8490-717A-4DE60C888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69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F811D-92BF-4BF4-FA18-BB70B550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GB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67852-32B3-DA53-C520-070A07706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GB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3F2B31-294B-FBA9-4737-05652468F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1C3DA-078B-9779-520A-4CED5B14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BAF39-02DD-780C-C62D-5A3E5CFD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5837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DF12-C798-7E6E-4C5F-205322729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D4665-1684-A954-77BE-FD477B0E2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2B9D2-0006-B4EA-FCC8-5D03B66ED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CD6A4D-B4CF-520F-444D-86AE3DDFD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84E32-154A-7DAA-EA04-5ACD3D837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606BF-C364-11C5-713B-B2E418C92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645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82853-B1D2-D0EE-2A16-94778E25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GB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E9F91-8C33-0557-FFCF-DB1BD9C30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GB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5940B0-D7E8-523A-F20B-AAE07E8AA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44A7D7-5F7D-C8B5-AA04-6FABFED0E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GB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5AE786-95C0-9345-F2B1-64E348111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5C9520-2FC1-A350-A596-804404A6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59E617-597C-0C57-CCEA-BC8494B3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6799B-F328-0C0C-89DB-48D531EB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4816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7502-E26B-DC36-6934-49539A04D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GB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D4F28B-2119-E169-927E-342EB65096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77C0C6-0A82-0E75-A1B6-249D2D08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0C1B88-18CE-5709-AB93-17E481195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5892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18E67D-D00C-3B29-2E6C-51A8719F0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6F2FE9-7D2B-30B7-6B4B-0B905F973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C37A82-5652-41BB-CAEF-3A905219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504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4E614-79A5-4D31-2977-1DC4DA974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GB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74074-FB6E-8568-0A6C-E4D118443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1281E7-E1E4-4F6D-445B-C56D6F5360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GB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49973-7D26-8812-8561-F2E58CE37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89CAB-A07A-B80C-AB0F-94E4ADAE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872D5-D0CA-FD19-9F86-0E4026032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156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4067D-5518-8679-11D4-873934D6A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GB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9ED8F5-1714-AFF7-56C8-4EE5B414FA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3734B-393A-0662-8211-521B43DA3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GB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587008-C680-988B-D931-141856AB5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099BCE-36A2-9F88-ABF1-07F5F7F93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8AC58E-777B-5D17-ACB7-939F9CDC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2120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8C3928-FB4A-4626-807E-779F3B3DE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GB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8F43E-2392-AC06-6972-B2143A619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D82E3C-C24F-0E27-BDDA-A3A7D36BF5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713A4-699E-944A-AB1C-F7AC891D198F}" type="datetimeFigureOut">
              <a:rPr kumimoji="1" lang="zh-CN" altLang="en-US" smtClean="0"/>
              <a:t>2023/10/28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6BDC5-1532-87EF-AB98-F177941D6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9823B-8788-FB6A-0BA4-6137910F6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7B643-E35F-0646-BE33-78494A7DA4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787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1E20F96-16B6-0EEA-4351-F8D11BBD6EDE}"/>
              </a:ext>
            </a:extLst>
          </p:cNvPr>
          <p:cNvCxnSpPr>
            <a:cxnSpLocks/>
          </p:cNvCxnSpPr>
          <p:nvPr/>
        </p:nvCxnSpPr>
        <p:spPr>
          <a:xfrm>
            <a:off x="489857" y="7213553"/>
            <a:ext cx="0" cy="1899151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807FED-B357-F21F-2468-7D3CB863EF2D}"/>
              </a:ext>
            </a:extLst>
          </p:cNvPr>
          <p:cNvSpPr txBox="1"/>
          <p:nvPr/>
        </p:nvSpPr>
        <p:spPr>
          <a:xfrm>
            <a:off x="-3866470" y="4976178"/>
            <a:ext cx="3531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53A8E-2566-4396-42D2-29510998A482}"/>
              </a:ext>
            </a:extLst>
          </p:cNvPr>
          <p:cNvSpPr txBox="1"/>
          <p:nvPr/>
        </p:nvSpPr>
        <p:spPr>
          <a:xfrm>
            <a:off x="-3814019" y="5896515"/>
            <a:ext cx="2912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32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AF1CE-BAB9-0302-0996-D55283D17441}"/>
              </a:ext>
            </a:extLst>
          </p:cNvPr>
          <p:cNvSpPr txBox="1"/>
          <p:nvPr/>
        </p:nvSpPr>
        <p:spPr>
          <a:xfrm>
            <a:off x="-3814019" y="4639205"/>
            <a:ext cx="358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2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号称理科高数最难的章节之一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71BAF-8D66-3521-38F0-6BE96E2253D2}"/>
              </a:ext>
            </a:extLst>
          </p:cNvPr>
          <p:cNvSpPr txBox="1"/>
          <p:nvPr/>
        </p:nvSpPr>
        <p:spPr>
          <a:xfrm>
            <a:off x="12827310" y="4566186"/>
            <a:ext cx="1781257" cy="1889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谢品文（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43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何胜威（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25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MY" sz="2000" dirty="0">
                <a:latin typeface="MiSans Normal" pitchFamily="2" charset="-122"/>
                <a:ea typeface="MiSans Normal" pitchFamily="2" charset="-122"/>
              </a:rPr>
              <a:t>刘爱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恩（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11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关宇涵（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05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36199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A33876-F80D-0DDF-C542-AC8D58C6FC1D}"/>
                  </a:ext>
                </a:extLst>
              </p:cNvPr>
              <p:cNvSpPr txBox="1"/>
              <p:nvPr/>
            </p:nvSpPr>
            <p:spPr>
              <a:xfrm>
                <a:off x="4513932" y="3930711"/>
                <a:ext cx="31641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A33876-F80D-0DDF-C542-AC8D58C6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32" y="3930711"/>
                <a:ext cx="3164136" cy="492443"/>
              </a:xfrm>
              <a:prstGeom prst="rect">
                <a:avLst/>
              </a:prstGeom>
              <a:blipFill>
                <a:blip r:embed="rId2"/>
                <a:stretch>
                  <a:fillRect l="-2800" t="-2500" r="-800" b="-2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F9837DD-A5FA-188B-9152-79B6ABF83989}"/>
              </a:ext>
            </a:extLst>
          </p:cNvPr>
          <p:cNvGrpSpPr/>
          <p:nvPr/>
        </p:nvGrpSpPr>
        <p:grpSpPr>
          <a:xfrm>
            <a:off x="4233952" y="2159146"/>
            <a:ext cx="3724096" cy="1046440"/>
            <a:chOff x="4353119" y="2170176"/>
            <a:chExt cx="3724096" cy="10464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8000D7-4B87-FD49-4CB6-ABEA074ECD15}"/>
                </a:ext>
              </a:extLst>
            </p:cNvPr>
            <p:cNvSpPr txBox="1"/>
            <p:nvPr/>
          </p:nvSpPr>
          <p:spPr>
            <a:xfrm>
              <a:off x="4752267" y="2170176"/>
              <a:ext cx="2925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spc="300" dirty="0">
                  <a:latin typeface="MiSans Normal" pitchFamily="2" charset="-122"/>
                  <a:ea typeface="MiSans Normal" pitchFamily="2" charset="-122"/>
                </a:rPr>
                <a:t>一元二次方程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FC12C5-13EE-FC33-2EAD-D55FB1FAC884}"/>
                </a:ext>
              </a:extLst>
            </p:cNvPr>
            <p:cNvSpPr txBox="1"/>
            <p:nvPr/>
          </p:nvSpPr>
          <p:spPr>
            <a:xfrm>
              <a:off x="4353119" y="2754951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Quadratic</a:t>
              </a:r>
              <a:r>
                <a:rPr kumimoji="1" lang="zh-CN" altLang="en-US" sz="2400" b="1" spc="300" dirty="0">
                  <a:latin typeface="MiSans Normal" pitchFamily="2" charset="-122"/>
                  <a:ea typeface="MiSans Normal" pitchFamily="2" charset="-122"/>
                </a:rPr>
                <a:t> </a:t>
              </a:r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Equation</a:t>
              </a:r>
              <a:endParaRPr kumimoji="1" lang="zh-CN" altLang="en-US" sz="2400" b="1" spc="300" dirty="0">
                <a:latin typeface="MiSans Normal" pitchFamily="2" charset="-122"/>
                <a:ea typeface="MiSans Normal" pitchFamily="2" charset="-12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FB92EBC-7168-4D3F-955B-84C151B241B4}"/>
              </a:ext>
            </a:extLst>
          </p:cNvPr>
          <p:cNvGrpSpPr/>
          <p:nvPr/>
        </p:nvGrpSpPr>
        <p:grpSpPr>
          <a:xfrm>
            <a:off x="-5086829" y="1457303"/>
            <a:ext cx="3849055" cy="3943393"/>
            <a:chOff x="7662664" y="2128776"/>
            <a:chExt cx="3849055" cy="3943393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5BB3F55-D7FE-C1AF-CE39-C8E06D7AB6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234327-3B0D-C927-F52B-CC581669DAFE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540933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93294D-576A-4AA3-DD2F-D0F00D8B9865}"/>
                    </a:ext>
                  </a:extLst>
                </p:cNvPr>
                <p:cNvSpPr txBox="1"/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F093294D-576A-4AA3-DD2F-D0F00D8B98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86417AD-5EEA-889D-D390-4CB3959F9AC8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86417AD-5EEA-889D-D390-4CB3959F9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8571" r="-28571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FBCFA0-C7FE-4BE1-4F80-D51FED942549}"/>
                    </a:ext>
                  </a:extLst>
                </p:cNvPr>
                <p:cNvSpPr txBox="1"/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0FBCFA0-C7FE-4BE1-4F80-D51FED9425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67167A5B-BF29-0499-60E4-12D93AA10BFE}"/>
              </a:ext>
            </a:extLst>
          </p:cNvPr>
          <p:cNvSpPr/>
          <p:nvPr/>
        </p:nvSpPr>
        <p:spPr>
          <a:xfrm>
            <a:off x="-4844797" y="1840079"/>
            <a:ext cx="3060192" cy="2889506"/>
          </a:xfrm>
          <a:custGeom>
            <a:avLst/>
            <a:gdLst>
              <a:gd name="connsiteX0" fmla="*/ 0 w 3060192"/>
              <a:gd name="connsiteY0" fmla="*/ 0 h 2889506"/>
              <a:gd name="connsiteX1" fmla="*/ 1548384 w 3060192"/>
              <a:gd name="connsiteY1" fmla="*/ 2889504 h 2889506"/>
              <a:gd name="connsiteX2" fmla="*/ 3060192 w 3060192"/>
              <a:gd name="connsiteY2" fmla="*/ 12192 h 288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0192" h="2889506">
                <a:moveTo>
                  <a:pt x="0" y="0"/>
                </a:moveTo>
                <a:cubicBezTo>
                  <a:pt x="519176" y="1443736"/>
                  <a:pt x="1038352" y="2887472"/>
                  <a:pt x="1548384" y="2889504"/>
                </a:cubicBezTo>
                <a:cubicBezTo>
                  <a:pt x="2058416" y="2891536"/>
                  <a:pt x="2559304" y="1451864"/>
                  <a:pt x="3060192" y="12192"/>
                </a:cubicBezTo>
              </a:path>
            </a:pathLst>
          </a:cu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2844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60D6C-3F24-8379-F68C-BB83E2AA4296}"/>
              </a:ext>
            </a:extLst>
          </p:cNvPr>
          <p:cNvSpPr txBox="1"/>
          <p:nvPr/>
        </p:nvSpPr>
        <p:spPr>
          <a:xfrm>
            <a:off x="1374629" y="3053480"/>
            <a:ext cx="9442739" cy="75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今天就到这里，感谢各位的聆听</a:t>
            </a:r>
          </a:p>
        </p:txBody>
      </p:sp>
    </p:spTree>
    <p:extLst>
      <p:ext uri="{BB962C8B-B14F-4D97-AF65-F5344CB8AC3E}">
        <p14:creationId xmlns:p14="http://schemas.microsoft.com/office/powerpoint/2010/main" val="2717115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60D6C-3F24-8379-F68C-BB83E2AA4296}"/>
              </a:ext>
            </a:extLst>
          </p:cNvPr>
          <p:cNvSpPr txBox="1"/>
          <p:nvPr/>
        </p:nvSpPr>
        <p:spPr>
          <a:xfrm>
            <a:off x="1374629" y="3053480"/>
            <a:ext cx="9442739" cy="75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现在开放问答环节～</a:t>
            </a:r>
          </a:p>
        </p:txBody>
      </p:sp>
    </p:spTree>
    <p:extLst>
      <p:ext uri="{BB962C8B-B14F-4D97-AF65-F5344CB8AC3E}">
        <p14:creationId xmlns:p14="http://schemas.microsoft.com/office/powerpoint/2010/main" val="2704654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61FE02-AD72-AEAB-147E-B4B213911990}"/>
              </a:ext>
            </a:extLst>
          </p:cNvPr>
          <p:cNvGrpSpPr/>
          <p:nvPr/>
        </p:nvGrpSpPr>
        <p:grpSpPr>
          <a:xfrm>
            <a:off x="4171472" y="1457303"/>
            <a:ext cx="3849055" cy="3943393"/>
            <a:chOff x="7662664" y="2128776"/>
            <a:chExt cx="3849055" cy="394339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D436266-1E18-2233-7B5E-47C3892B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1EB0529-C16F-3110-A2BF-EFA83FDE606A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540933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/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667" r="-20000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/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96B90-4F93-07C3-390C-6BB7CA289F11}"/>
                  </a:ext>
                </a:extLst>
              </p:cNvPr>
              <p:cNvSpPr txBox="1"/>
              <p:nvPr/>
            </p:nvSpPr>
            <p:spPr>
              <a:xfrm>
                <a:off x="4513932" y="7462787"/>
                <a:ext cx="31641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B96B90-4F93-07C3-390C-6BB7CA289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32" y="7462787"/>
                <a:ext cx="3164136" cy="492443"/>
              </a:xfrm>
              <a:prstGeom prst="rect">
                <a:avLst/>
              </a:prstGeom>
              <a:blipFill>
                <a:blip r:embed="rId5"/>
                <a:stretch>
                  <a:fillRect l="-2800" r="-800" b="-2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125E7CF-7D6D-8BDC-7579-FFCE47789AFE}"/>
              </a:ext>
            </a:extLst>
          </p:cNvPr>
          <p:cNvGrpSpPr/>
          <p:nvPr/>
        </p:nvGrpSpPr>
        <p:grpSpPr>
          <a:xfrm>
            <a:off x="4233952" y="-2432006"/>
            <a:ext cx="3724096" cy="1046440"/>
            <a:chOff x="4353119" y="2170176"/>
            <a:chExt cx="3724096" cy="10464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C972AE-8DE3-4166-255A-CD0213B88FB5}"/>
                </a:ext>
              </a:extLst>
            </p:cNvPr>
            <p:cNvSpPr txBox="1"/>
            <p:nvPr/>
          </p:nvSpPr>
          <p:spPr>
            <a:xfrm>
              <a:off x="4752267" y="2170176"/>
              <a:ext cx="2925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spc="300" dirty="0">
                  <a:latin typeface="MiSans Normal" pitchFamily="2" charset="-122"/>
                  <a:ea typeface="MiSans Normal" pitchFamily="2" charset="-122"/>
                </a:rPr>
                <a:t>一元二次方程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290CB1-CEE5-6A4F-8BB3-8446B085A8CA}"/>
                </a:ext>
              </a:extLst>
            </p:cNvPr>
            <p:cNvSpPr txBox="1"/>
            <p:nvPr/>
          </p:nvSpPr>
          <p:spPr>
            <a:xfrm>
              <a:off x="4353119" y="2754951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Quadratic</a:t>
              </a:r>
              <a:r>
                <a:rPr kumimoji="1" lang="zh-CN" altLang="en-US" sz="2400" b="1" spc="300" dirty="0">
                  <a:latin typeface="MiSans Normal" pitchFamily="2" charset="-122"/>
                  <a:ea typeface="MiSans Normal" pitchFamily="2" charset="-122"/>
                </a:rPr>
                <a:t> </a:t>
              </a:r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Equation</a:t>
              </a:r>
              <a:endParaRPr kumimoji="1" lang="zh-CN" altLang="en-US" sz="2400" b="1" spc="300" dirty="0">
                <a:latin typeface="MiSans Normal" pitchFamily="2" charset="-122"/>
                <a:ea typeface="MiSans Normal" pitchFamily="2" charset="-122"/>
              </a:endParaRP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48324FA7-52B4-C2D4-A94F-71F7D6BCDDD1}"/>
              </a:ext>
            </a:extLst>
          </p:cNvPr>
          <p:cNvSpPr/>
          <p:nvPr/>
        </p:nvSpPr>
        <p:spPr>
          <a:xfrm>
            <a:off x="4171473" y="1840079"/>
            <a:ext cx="3544254" cy="2889506"/>
          </a:xfrm>
          <a:custGeom>
            <a:avLst/>
            <a:gdLst>
              <a:gd name="connsiteX0" fmla="*/ 0 w 3060192"/>
              <a:gd name="connsiteY0" fmla="*/ 0 h 2889506"/>
              <a:gd name="connsiteX1" fmla="*/ 1548384 w 3060192"/>
              <a:gd name="connsiteY1" fmla="*/ 2889504 h 2889506"/>
              <a:gd name="connsiteX2" fmla="*/ 3060192 w 3060192"/>
              <a:gd name="connsiteY2" fmla="*/ 12192 h 288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0192" h="2889506">
                <a:moveTo>
                  <a:pt x="0" y="0"/>
                </a:moveTo>
                <a:cubicBezTo>
                  <a:pt x="519176" y="1443736"/>
                  <a:pt x="1038352" y="2887472"/>
                  <a:pt x="1548384" y="2889504"/>
                </a:cubicBezTo>
                <a:cubicBezTo>
                  <a:pt x="2058416" y="2891536"/>
                  <a:pt x="2559304" y="1451864"/>
                  <a:pt x="3060192" y="1219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5489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61FE02-AD72-AEAB-147E-B4B213911990}"/>
              </a:ext>
            </a:extLst>
          </p:cNvPr>
          <p:cNvGrpSpPr/>
          <p:nvPr/>
        </p:nvGrpSpPr>
        <p:grpSpPr>
          <a:xfrm>
            <a:off x="4171472" y="1457303"/>
            <a:ext cx="3849055" cy="3943393"/>
            <a:chOff x="7662664" y="2128776"/>
            <a:chExt cx="3849055" cy="394339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D436266-1E18-2233-7B5E-47C3892B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1EB0529-C16F-3110-A2BF-EFA83FDE606A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540933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/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667" r="-20000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/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E4E00431-B907-D5DF-187F-3CB0E5B9B39B}"/>
              </a:ext>
            </a:extLst>
          </p:cNvPr>
          <p:cNvSpPr/>
          <p:nvPr/>
        </p:nvSpPr>
        <p:spPr>
          <a:xfrm>
            <a:off x="4171473" y="1840079"/>
            <a:ext cx="3544254" cy="2889506"/>
          </a:xfrm>
          <a:custGeom>
            <a:avLst/>
            <a:gdLst>
              <a:gd name="connsiteX0" fmla="*/ 0 w 3060192"/>
              <a:gd name="connsiteY0" fmla="*/ 0 h 2889506"/>
              <a:gd name="connsiteX1" fmla="*/ 1548384 w 3060192"/>
              <a:gd name="connsiteY1" fmla="*/ 2889504 h 2889506"/>
              <a:gd name="connsiteX2" fmla="*/ 3060192 w 3060192"/>
              <a:gd name="connsiteY2" fmla="*/ 12192 h 288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0192" h="2889506">
                <a:moveTo>
                  <a:pt x="0" y="0"/>
                </a:moveTo>
                <a:cubicBezTo>
                  <a:pt x="519176" y="1443736"/>
                  <a:pt x="1038352" y="2887472"/>
                  <a:pt x="1548384" y="2889504"/>
                </a:cubicBezTo>
                <a:cubicBezTo>
                  <a:pt x="2058416" y="2891536"/>
                  <a:pt x="2559304" y="1451864"/>
                  <a:pt x="3060192" y="1219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25E7CF-7D6D-8BDC-7579-FFCE47789AFE}"/>
              </a:ext>
            </a:extLst>
          </p:cNvPr>
          <p:cNvGrpSpPr/>
          <p:nvPr/>
        </p:nvGrpSpPr>
        <p:grpSpPr>
          <a:xfrm>
            <a:off x="4233952" y="-2432006"/>
            <a:ext cx="3724096" cy="1046440"/>
            <a:chOff x="4353119" y="2170176"/>
            <a:chExt cx="3724096" cy="10464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C972AE-8DE3-4166-255A-CD0213B88FB5}"/>
                </a:ext>
              </a:extLst>
            </p:cNvPr>
            <p:cNvSpPr txBox="1"/>
            <p:nvPr/>
          </p:nvSpPr>
          <p:spPr>
            <a:xfrm>
              <a:off x="4752267" y="2170176"/>
              <a:ext cx="2925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spc="300" dirty="0">
                  <a:latin typeface="MiSans Normal" pitchFamily="2" charset="-122"/>
                  <a:ea typeface="MiSans Normal" pitchFamily="2" charset="-122"/>
                </a:rPr>
                <a:t>一元二次方程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290CB1-CEE5-6A4F-8BB3-8446B085A8CA}"/>
                </a:ext>
              </a:extLst>
            </p:cNvPr>
            <p:cNvSpPr txBox="1"/>
            <p:nvPr/>
          </p:nvSpPr>
          <p:spPr>
            <a:xfrm>
              <a:off x="4353119" y="2754951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Quadratic</a:t>
              </a:r>
              <a:r>
                <a:rPr kumimoji="1" lang="zh-CN" altLang="en-US" sz="2400" b="1" spc="300" dirty="0">
                  <a:latin typeface="MiSans Normal" pitchFamily="2" charset="-122"/>
                  <a:ea typeface="MiSans Normal" pitchFamily="2" charset="-122"/>
                </a:rPr>
                <a:t> </a:t>
              </a:r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Equation</a:t>
              </a:r>
              <a:endParaRPr kumimoji="1" lang="zh-CN" altLang="en-US" sz="2400" b="1" spc="300" dirty="0">
                <a:latin typeface="MiSans Normal" pitchFamily="2" charset="-122"/>
                <a:ea typeface="MiSans Normal" pitchFamily="2" charset="-122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F8972E-8263-5E1D-1994-724683D3D900}"/>
              </a:ext>
            </a:extLst>
          </p:cNvPr>
          <p:cNvCxnSpPr/>
          <p:nvPr/>
        </p:nvCxnSpPr>
        <p:spPr>
          <a:xfrm>
            <a:off x="4164455" y="5057086"/>
            <a:ext cx="344411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89EB34E-705C-B923-0DF7-0E8094A03F86}"/>
              </a:ext>
            </a:extLst>
          </p:cNvPr>
          <p:cNvSpPr/>
          <p:nvPr/>
        </p:nvSpPr>
        <p:spPr>
          <a:xfrm>
            <a:off x="5924740" y="429629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A185B2-7E25-07E8-0C4D-145FFC98B9E2}"/>
                  </a:ext>
                </a:extLst>
              </p:cNvPr>
              <p:cNvSpPr txBox="1"/>
              <p:nvPr/>
            </p:nvSpPr>
            <p:spPr>
              <a:xfrm>
                <a:off x="6007835" y="4045923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A185B2-7E25-07E8-0C4D-145FFC98B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835" y="4045923"/>
                <a:ext cx="176330" cy="276999"/>
              </a:xfrm>
              <a:prstGeom prst="rect">
                <a:avLst/>
              </a:prstGeom>
              <a:blipFill>
                <a:blip r:embed="rId5"/>
                <a:stretch>
                  <a:fillRect l="-35714" r="-3571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65410E-4535-5BE9-E796-A4895E5E3FBD}"/>
                  </a:ext>
                </a:extLst>
              </p:cNvPr>
              <p:cNvSpPr txBox="1"/>
              <p:nvPr/>
            </p:nvSpPr>
            <p:spPr>
              <a:xfrm>
                <a:off x="7648650" y="5088745"/>
                <a:ext cx="1323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65410E-4535-5BE9-E796-A4895E5E3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650" y="5088745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362945-42FD-2DE4-E1ED-DC1BF805C615}"/>
              </a:ext>
            </a:extLst>
          </p:cNvPr>
          <p:cNvCxnSpPr>
            <a:cxnSpLocks/>
          </p:cNvCxnSpPr>
          <p:nvPr/>
        </p:nvCxnSpPr>
        <p:spPr>
          <a:xfrm>
            <a:off x="7101555" y="3332859"/>
            <a:ext cx="0" cy="173277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382459-3CE8-43D9-4DA3-5FB3226B28A1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5963764" y="3324313"/>
            <a:ext cx="1146337" cy="97868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4F1D92-7FF8-0E60-3D43-9EA7638BE1F0}"/>
                  </a:ext>
                </a:extLst>
              </p:cNvPr>
              <p:cNvSpPr txBox="1"/>
              <p:nvPr/>
            </p:nvSpPr>
            <p:spPr>
              <a:xfrm>
                <a:off x="7139766" y="3194359"/>
                <a:ext cx="744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4F1D92-7FF8-0E60-3D43-9EA7638BE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66" y="3194359"/>
                <a:ext cx="744114" cy="276999"/>
              </a:xfrm>
              <a:prstGeom prst="rect">
                <a:avLst/>
              </a:prstGeom>
              <a:blipFill>
                <a:blip r:embed="rId7"/>
                <a:stretch>
                  <a:fillRect l="-6780" r="-1186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040B51BF-5349-7004-3D50-B509AD522137}"/>
              </a:ext>
            </a:extLst>
          </p:cNvPr>
          <p:cNvSpPr/>
          <p:nvPr/>
        </p:nvSpPr>
        <p:spPr>
          <a:xfrm>
            <a:off x="7072373" y="3301450"/>
            <a:ext cx="50291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A72584-936D-310F-5753-33DB6334AB7A}"/>
                  </a:ext>
                </a:extLst>
              </p:cNvPr>
              <p:cNvSpPr txBox="1"/>
              <p:nvPr/>
            </p:nvSpPr>
            <p:spPr>
              <a:xfrm>
                <a:off x="6976791" y="5093082"/>
                <a:ext cx="255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A72584-936D-310F-5753-33DB6334A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791" y="5093082"/>
                <a:ext cx="255711" cy="276999"/>
              </a:xfrm>
              <a:prstGeom prst="rect">
                <a:avLst/>
              </a:prstGeom>
              <a:blipFill>
                <a:blip r:embed="rId8"/>
                <a:stretch>
                  <a:fillRect l="-19048" r="-19048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510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61FE02-AD72-AEAB-147E-B4B213911990}"/>
              </a:ext>
            </a:extLst>
          </p:cNvPr>
          <p:cNvGrpSpPr/>
          <p:nvPr/>
        </p:nvGrpSpPr>
        <p:grpSpPr>
          <a:xfrm>
            <a:off x="4171472" y="962451"/>
            <a:ext cx="3849055" cy="3943393"/>
            <a:chOff x="7662664" y="2128776"/>
            <a:chExt cx="3849055" cy="394339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D436266-1E18-2233-7B5E-47C3892B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1EB0529-C16F-3110-A2BF-EFA83FDE606A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540933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/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667" r="-20000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/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E4E00431-B907-D5DF-187F-3CB0E5B9B39B}"/>
              </a:ext>
            </a:extLst>
          </p:cNvPr>
          <p:cNvSpPr/>
          <p:nvPr/>
        </p:nvSpPr>
        <p:spPr>
          <a:xfrm>
            <a:off x="4171473" y="1345227"/>
            <a:ext cx="3544254" cy="2889506"/>
          </a:xfrm>
          <a:custGeom>
            <a:avLst/>
            <a:gdLst>
              <a:gd name="connsiteX0" fmla="*/ 0 w 3060192"/>
              <a:gd name="connsiteY0" fmla="*/ 0 h 2889506"/>
              <a:gd name="connsiteX1" fmla="*/ 1548384 w 3060192"/>
              <a:gd name="connsiteY1" fmla="*/ 2889504 h 2889506"/>
              <a:gd name="connsiteX2" fmla="*/ 3060192 w 3060192"/>
              <a:gd name="connsiteY2" fmla="*/ 12192 h 288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0192" h="2889506">
                <a:moveTo>
                  <a:pt x="0" y="0"/>
                </a:moveTo>
                <a:cubicBezTo>
                  <a:pt x="519176" y="1443736"/>
                  <a:pt x="1038352" y="2887472"/>
                  <a:pt x="1548384" y="2889504"/>
                </a:cubicBezTo>
                <a:cubicBezTo>
                  <a:pt x="2058416" y="2891536"/>
                  <a:pt x="2559304" y="1451864"/>
                  <a:pt x="3060192" y="1219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25E7CF-7D6D-8BDC-7579-FFCE47789AFE}"/>
              </a:ext>
            </a:extLst>
          </p:cNvPr>
          <p:cNvGrpSpPr/>
          <p:nvPr/>
        </p:nvGrpSpPr>
        <p:grpSpPr>
          <a:xfrm>
            <a:off x="4233952" y="-2432006"/>
            <a:ext cx="3724096" cy="1046440"/>
            <a:chOff x="4353119" y="2170176"/>
            <a:chExt cx="3724096" cy="10464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C972AE-8DE3-4166-255A-CD0213B88FB5}"/>
                </a:ext>
              </a:extLst>
            </p:cNvPr>
            <p:cNvSpPr txBox="1"/>
            <p:nvPr/>
          </p:nvSpPr>
          <p:spPr>
            <a:xfrm>
              <a:off x="4752267" y="2170176"/>
              <a:ext cx="2925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spc="300" dirty="0">
                  <a:latin typeface="MiSans Normal" pitchFamily="2" charset="-122"/>
                  <a:ea typeface="MiSans Normal" pitchFamily="2" charset="-122"/>
                </a:rPr>
                <a:t>一元二次方程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290CB1-CEE5-6A4F-8BB3-8446B085A8CA}"/>
                </a:ext>
              </a:extLst>
            </p:cNvPr>
            <p:cNvSpPr txBox="1"/>
            <p:nvPr/>
          </p:nvSpPr>
          <p:spPr>
            <a:xfrm>
              <a:off x="4353119" y="2754951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Quadratic</a:t>
              </a:r>
              <a:r>
                <a:rPr kumimoji="1" lang="zh-CN" altLang="en-US" sz="2400" b="1" spc="300" dirty="0">
                  <a:latin typeface="MiSans Normal" pitchFamily="2" charset="-122"/>
                  <a:ea typeface="MiSans Normal" pitchFamily="2" charset="-122"/>
                </a:rPr>
                <a:t> </a:t>
              </a:r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Equation</a:t>
              </a:r>
              <a:endParaRPr kumimoji="1" lang="zh-CN" altLang="en-US" sz="2400" b="1" spc="300" dirty="0">
                <a:latin typeface="MiSans Normal" pitchFamily="2" charset="-122"/>
                <a:ea typeface="MiSans Normal" pitchFamily="2" charset="-122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F8972E-8263-5E1D-1994-724683D3D900}"/>
              </a:ext>
            </a:extLst>
          </p:cNvPr>
          <p:cNvCxnSpPr/>
          <p:nvPr/>
        </p:nvCxnSpPr>
        <p:spPr>
          <a:xfrm>
            <a:off x="4164455" y="4562234"/>
            <a:ext cx="344411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89EB34E-705C-B923-0DF7-0E8094A03F86}"/>
              </a:ext>
            </a:extLst>
          </p:cNvPr>
          <p:cNvSpPr/>
          <p:nvPr/>
        </p:nvSpPr>
        <p:spPr>
          <a:xfrm>
            <a:off x="5924740" y="380144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A185B2-7E25-07E8-0C4D-145FFC98B9E2}"/>
                  </a:ext>
                </a:extLst>
              </p:cNvPr>
              <p:cNvSpPr txBox="1"/>
              <p:nvPr/>
            </p:nvSpPr>
            <p:spPr>
              <a:xfrm>
                <a:off x="6007835" y="355107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A185B2-7E25-07E8-0C4D-145FFC98B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835" y="3551071"/>
                <a:ext cx="176330" cy="276999"/>
              </a:xfrm>
              <a:prstGeom prst="rect">
                <a:avLst/>
              </a:prstGeom>
              <a:blipFill>
                <a:blip r:embed="rId5"/>
                <a:stretch>
                  <a:fillRect l="-35714" r="-3571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65410E-4535-5BE9-E796-A4895E5E3FBD}"/>
                  </a:ext>
                </a:extLst>
              </p:cNvPr>
              <p:cNvSpPr txBox="1"/>
              <p:nvPr/>
            </p:nvSpPr>
            <p:spPr>
              <a:xfrm>
                <a:off x="7648650" y="4593893"/>
                <a:ext cx="1323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65410E-4535-5BE9-E796-A4895E5E3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650" y="4593893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362945-42FD-2DE4-E1ED-DC1BF805C615}"/>
              </a:ext>
            </a:extLst>
          </p:cNvPr>
          <p:cNvCxnSpPr>
            <a:cxnSpLocks/>
          </p:cNvCxnSpPr>
          <p:nvPr/>
        </p:nvCxnSpPr>
        <p:spPr>
          <a:xfrm>
            <a:off x="7101555" y="2838007"/>
            <a:ext cx="0" cy="173277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382459-3CE8-43D9-4DA3-5FB3226B28A1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5963764" y="2829461"/>
            <a:ext cx="1146337" cy="97868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4F1D92-7FF8-0E60-3D43-9EA7638BE1F0}"/>
                  </a:ext>
                </a:extLst>
              </p:cNvPr>
              <p:cNvSpPr txBox="1"/>
              <p:nvPr/>
            </p:nvSpPr>
            <p:spPr>
              <a:xfrm>
                <a:off x="7139766" y="2699507"/>
                <a:ext cx="744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4F1D92-7FF8-0E60-3D43-9EA7638BE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66" y="2699507"/>
                <a:ext cx="744114" cy="276999"/>
              </a:xfrm>
              <a:prstGeom prst="rect">
                <a:avLst/>
              </a:prstGeom>
              <a:blipFill>
                <a:blip r:embed="rId7"/>
                <a:stretch>
                  <a:fillRect l="-6780" r="-1186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040B51BF-5349-7004-3D50-B509AD522137}"/>
              </a:ext>
            </a:extLst>
          </p:cNvPr>
          <p:cNvSpPr/>
          <p:nvPr/>
        </p:nvSpPr>
        <p:spPr>
          <a:xfrm>
            <a:off x="7072373" y="2806598"/>
            <a:ext cx="50291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9EB23E-C979-0617-23F1-61255401B2DF}"/>
                  </a:ext>
                </a:extLst>
              </p:cNvPr>
              <p:cNvSpPr txBox="1"/>
              <p:nvPr/>
            </p:nvSpPr>
            <p:spPr>
              <a:xfrm>
                <a:off x="6976791" y="4612737"/>
                <a:ext cx="255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9EB23E-C979-0617-23F1-612554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791" y="4612737"/>
                <a:ext cx="255711" cy="276999"/>
              </a:xfrm>
              <a:prstGeom prst="rect">
                <a:avLst/>
              </a:prstGeom>
              <a:blipFill>
                <a:blip r:embed="rId8"/>
                <a:stretch>
                  <a:fillRect l="-19048" r="-190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3D51E1-7160-C67D-D54D-3ABBE6572A2B}"/>
                  </a:ext>
                </a:extLst>
              </p:cNvPr>
              <p:cNvSpPr txBox="1"/>
              <p:nvPr/>
            </p:nvSpPr>
            <p:spPr>
              <a:xfrm>
                <a:off x="4400645" y="5718967"/>
                <a:ext cx="308590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|"/>
                          <m:endChr m:val="|"/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𝑃𝑀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=1:1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3D51E1-7160-C67D-D54D-3ABBE6572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645" y="5718967"/>
                <a:ext cx="3085909" cy="492443"/>
              </a:xfrm>
              <a:prstGeom prst="rect">
                <a:avLst/>
              </a:prstGeom>
              <a:blipFill>
                <a:blip r:embed="rId9"/>
                <a:stretch>
                  <a:fillRect r="-2459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7936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61FE02-AD72-AEAB-147E-B4B213911990}"/>
              </a:ext>
            </a:extLst>
          </p:cNvPr>
          <p:cNvGrpSpPr/>
          <p:nvPr/>
        </p:nvGrpSpPr>
        <p:grpSpPr>
          <a:xfrm>
            <a:off x="4171472" y="962451"/>
            <a:ext cx="3849055" cy="3943393"/>
            <a:chOff x="7662664" y="2128776"/>
            <a:chExt cx="3849055" cy="394339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D436266-1E18-2233-7B5E-47C3892B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1EB0529-C16F-3110-A2BF-EFA83FDE606A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540933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/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667" r="-20000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/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E4E00431-B907-D5DF-187F-3CB0E5B9B39B}"/>
              </a:ext>
            </a:extLst>
          </p:cNvPr>
          <p:cNvSpPr/>
          <p:nvPr/>
        </p:nvSpPr>
        <p:spPr>
          <a:xfrm>
            <a:off x="4171473" y="1345227"/>
            <a:ext cx="3544254" cy="2889506"/>
          </a:xfrm>
          <a:custGeom>
            <a:avLst/>
            <a:gdLst>
              <a:gd name="connsiteX0" fmla="*/ 0 w 3060192"/>
              <a:gd name="connsiteY0" fmla="*/ 0 h 2889506"/>
              <a:gd name="connsiteX1" fmla="*/ 1548384 w 3060192"/>
              <a:gd name="connsiteY1" fmla="*/ 2889504 h 2889506"/>
              <a:gd name="connsiteX2" fmla="*/ 3060192 w 3060192"/>
              <a:gd name="connsiteY2" fmla="*/ 12192 h 288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0192" h="2889506">
                <a:moveTo>
                  <a:pt x="0" y="0"/>
                </a:moveTo>
                <a:cubicBezTo>
                  <a:pt x="519176" y="1443736"/>
                  <a:pt x="1038352" y="2887472"/>
                  <a:pt x="1548384" y="2889504"/>
                </a:cubicBezTo>
                <a:cubicBezTo>
                  <a:pt x="2058416" y="2891536"/>
                  <a:pt x="2559304" y="1451864"/>
                  <a:pt x="3060192" y="1219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25E7CF-7D6D-8BDC-7579-FFCE47789AFE}"/>
              </a:ext>
            </a:extLst>
          </p:cNvPr>
          <p:cNvGrpSpPr/>
          <p:nvPr/>
        </p:nvGrpSpPr>
        <p:grpSpPr>
          <a:xfrm>
            <a:off x="4233952" y="-2432006"/>
            <a:ext cx="3724096" cy="1046440"/>
            <a:chOff x="4353119" y="2170176"/>
            <a:chExt cx="3724096" cy="10464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C972AE-8DE3-4166-255A-CD0213B88FB5}"/>
                </a:ext>
              </a:extLst>
            </p:cNvPr>
            <p:cNvSpPr txBox="1"/>
            <p:nvPr/>
          </p:nvSpPr>
          <p:spPr>
            <a:xfrm>
              <a:off x="4752267" y="2170176"/>
              <a:ext cx="2925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spc="300" dirty="0">
                  <a:latin typeface="MiSans Normal" pitchFamily="2" charset="-122"/>
                  <a:ea typeface="MiSans Normal" pitchFamily="2" charset="-122"/>
                </a:rPr>
                <a:t>一元二次方程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290CB1-CEE5-6A4F-8BB3-8446B085A8CA}"/>
                </a:ext>
              </a:extLst>
            </p:cNvPr>
            <p:cNvSpPr txBox="1"/>
            <p:nvPr/>
          </p:nvSpPr>
          <p:spPr>
            <a:xfrm>
              <a:off x="4353119" y="2754951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Quadratic</a:t>
              </a:r>
              <a:r>
                <a:rPr kumimoji="1" lang="zh-CN" altLang="en-US" sz="2400" b="1" spc="300" dirty="0">
                  <a:latin typeface="MiSans Normal" pitchFamily="2" charset="-122"/>
                  <a:ea typeface="MiSans Normal" pitchFamily="2" charset="-122"/>
                </a:rPr>
                <a:t> </a:t>
              </a:r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Equation</a:t>
              </a:r>
              <a:endParaRPr kumimoji="1" lang="zh-CN" altLang="en-US" sz="2400" b="1" spc="300" dirty="0">
                <a:latin typeface="MiSans Normal" pitchFamily="2" charset="-122"/>
                <a:ea typeface="MiSans Normal" pitchFamily="2" charset="-122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F8972E-8263-5E1D-1994-724683D3D900}"/>
              </a:ext>
            </a:extLst>
          </p:cNvPr>
          <p:cNvCxnSpPr/>
          <p:nvPr/>
        </p:nvCxnSpPr>
        <p:spPr>
          <a:xfrm>
            <a:off x="4164455" y="4562234"/>
            <a:ext cx="344411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89EB34E-705C-B923-0DF7-0E8094A03F86}"/>
              </a:ext>
            </a:extLst>
          </p:cNvPr>
          <p:cNvSpPr/>
          <p:nvPr/>
        </p:nvSpPr>
        <p:spPr>
          <a:xfrm>
            <a:off x="5924740" y="380144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A185B2-7E25-07E8-0C4D-145FFC98B9E2}"/>
                  </a:ext>
                </a:extLst>
              </p:cNvPr>
              <p:cNvSpPr txBox="1"/>
              <p:nvPr/>
            </p:nvSpPr>
            <p:spPr>
              <a:xfrm>
                <a:off x="6007835" y="355107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A185B2-7E25-07E8-0C4D-145FFC98B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835" y="3551071"/>
                <a:ext cx="176330" cy="276999"/>
              </a:xfrm>
              <a:prstGeom prst="rect">
                <a:avLst/>
              </a:prstGeom>
              <a:blipFill>
                <a:blip r:embed="rId5"/>
                <a:stretch>
                  <a:fillRect l="-35714" r="-3571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65410E-4535-5BE9-E796-A4895E5E3FBD}"/>
                  </a:ext>
                </a:extLst>
              </p:cNvPr>
              <p:cNvSpPr txBox="1"/>
              <p:nvPr/>
            </p:nvSpPr>
            <p:spPr>
              <a:xfrm>
                <a:off x="7648650" y="4593893"/>
                <a:ext cx="1323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65410E-4535-5BE9-E796-A4895E5E3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650" y="4593893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362945-42FD-2DE4-E1ED-DC1BF805C615}"/>
              </a:ext>
            </a:extLst>
          </p:cNvPr>
          <p:cNvCxnSpPr>
            <a:cxnSpLocks/>
          </p:cNvCxnSpPr>
          <p:nvPr/>
        </p:nvCxnSpPr>
        <p:spPr>
          <a:xfrm>
            <a:off x="7101555" y="2838007"/>
            <a:ext cx="0" cy="173277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382459-3CE8-43D9-4DA3-5FB3226B28A1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5963764" y="2829461"/>
            <a:ext cx="1146337" cy="97868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4F1D92-7FF8-0E60-3D43-9EA7638BE1F0}"/>
                  </a:ext>
                </a:extLst>
              </p:cNvPr>
              <p:cNvSpPr txBox="1"/>
              <p:nvPr/>
            </p:nvSpPr>
            <p:spPr>
              <a:xfrm>
                <a:off x="7139766" y="2699507"/>
                <a:ext cx="744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4F1D92-7FF8-0E60-3D43-9EA7638BE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66" y="2699507"/>
                <a:ext cx="744114" cy="276999"/>
              </a:xfrm>
              <a:prstGeom prst="rect">
                <a:avLst/>
              </a:prstGeom>
              <a:blipFill>
                <a:blip r:embed="rId7"/>
                <a:stretch>
                  <a:fillRect l="-6780" r="-1186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040B51BF-5349-7004-3D50-B509AD522137}"/>
              </a:ext>
            </a:extLst>
          </p:cNvPr>
          <p:cNvSpPr/>
          <p:nvPr/>
        </p:nvSpPr>
        <p:spPr>
          <a:xfrm>
            <a:off x="7072373" y="2806598"/>
            <a:ext cx="50291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9EB23E-C979-0617-23F1-61255401B2DF}"/>
                  </a:ext>
                </a:extLst>
              </p:cNvPr>
              <p:cNvSpPr txBox="1"/>
              <p:nvPr/>
            </p:nvSpPr>
            <p:spPr>
              <a:xfrm>
                <a:off x="6976791" y="4612737"/>
                <a:ext cx="255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9EB23E-C979-0617-23F1-612554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791" y="4612737"/>
                <a:ext cx="255711" cy="276999"/>
              </a:xfrm>
              <a:prstGeom prst="rect">
                <a:avLst/>
              </a:prstGeom>
              <a:blipFill>
                <a:blip r:embed="rId8"/>
                <a:stretch>
                  <a:fillRect l="-19048" r="-190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3D51E1-7160-C67D-D54D-3ABBE6572A2B}"/>
                  </a:ext>
                </a:extLst>
              </p:cNvPr>
              <p:cNvSpPr txBox="1"/>
              <p:nvPr/>
            </p:nvSpPr>
            <p:spPr>
              <a:xfrm>
                <a:off x="4337313" y="5743992"/>
                <a:ext cx="3693703" cy="5001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zh-CN" altLang="en-US" sz="3200" i="0">
                          <a:latin typeface="MiSans Normal" pitchFamily="2" charset="-122"/>
                          <a:ea typeface="MiSans Normal" pitchFamily="2" charset="-122"/>
                        </a:rPr>
                        <m:t>焦点</m:t>
                      </m:r>
                      <m:r>
                        <m:rPr>
                          <m:nor/>
                        </m:rPr>
                        <a:rPr kumimoji="1" lang="zh-CN" altLang="en-US" sz="3200" b="0" i="0" smtClean="0">
                          <a:latin typeface="MiSans Normal" pitchFamily="2" charset="-122"/>
                          <a:ea typeface="MiSans Normal" pitchFamily="2" charset="-122"/>
                        </a:rPr>
                        <m:t>（</m:t>
                      </m:r>
                      <m:r>
                        <m:rPr>
                          <m:nor/>
                        </m:rPr>
                        <a:rPr kumimoji="1" lang="en-US" altLang="zh-CN" sz="3200" i="0">
                          <a:latin typeface="MiSans Normal" pitchFamily="2" charset="-122"/>
                          <a:ea typeface="MiSans Normal" pitchFamily="2" charset="-122"/>
                        </a:rPr>
                        <m:t>Focus</m:t>
                      </m:r>
                      <m:r>
                        <m:rPr>
                          <m:nor/>
                        </m:rPr>
                        <a:rPr kumimoji="1" lang="zh-CN" altLang="en-US" sz="3200" b="0" i="0" smtClean="0">
                          <a:latin typeface="MiSans Normal" pitchFamily="2" charset="-122"/>
                          <a:ea typeface="MiSans Normal" pitchFamily="2" charset="-122"/>
                        </a:rPr>
                        <m:t>）</m:t>
                      </m:r>
                    </m:oMath>
                  </m:oMathPara>
                </a14:m>
                <a:endParaRPr kumimoji="1" lang="zh-CN" altLang="en-US" sz="3200" dirty="0">
                  <a:latin typeface="MiSans Normal" pitchFamily="2" charset="-122"/>
                  <a:ea typeface="MiSans Normal" pitchFamily="2" charset="-12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3D51E1-7160-C67D-D54D-3ABBE6572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313" y="5743992"/>
                <a:ext cx="3693703" cy="500137"/>
              </a:xfrm>
              <a:prstGeom prst="rect">
                <a:avLst/>
              </a:prstGeom>
              <a:blipFill>
                <a:blip r:embed="rId9"/>
                <a:stretch>
                  <a:fillRect l="-1370" t="-10000" r="-2397" b="-2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265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61FE02-AD72-AEAB-147E-B4B213911990}"/>
              </a:ext>
            </a:extLst>
          </p:cNvPr>
          <p:cNvGrpSpPr/>
          <p:nvPr/>
        </p:nvGrpSpPr>
        <p:grpSpPr>
          <a:xfrm>
            <a:off x="4171472" y="962451"/>
            <a:ext cx="3849055" cy="3943393"/>
            <a:chOff x="7662664" y="2128776"/>
            <a:chExt cx="3849055" cy="394339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D436266-1E18-2233-7B5E-47C3892B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1EB0529-C16F-3110-A2BF-EFA83FDE606A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540933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/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667" r="-20000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/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E4E00431-B907-D5DF-187F-3CB0E5B9B39B}"/>
              </a:ext>
            </a:extLst>
          </p:cNvPr>
          <p:cNvSpPr/>
          <p:nvPr/>
        </p:nvSpPr>
        <p:spPr>
          <a:xfrm>
            <a:off x="4171473" y="1345227"/>
            <a:ext cx="3544254" cy="2889506"/>
          </a:xfrm>
          <a:custGeom>
            <a:avLst/>
            <a:gdLst>
              <a:gd name="connsiteX0" fmla="*/ 0 w 3060192"/>
              <a:gd name="connsiteY0" fmla="*/ 0 h 2889506"/>
              <a:gd name="connsiteX1" fmla="*/ 1548384 w 3060192"/>
              <a:gd name="connsiteY1" fmla="*/ 2889504 h 2889506"/>
              <a:gd name="connsiteX2" fmla="*/ 3060192 w 3060192"/>
              <a:gd name="connsiteY2" fmla="*/ 12192 h 288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0192" h="2889506">
                <a:moveTo>
                  <a:pt x="0" y="0"/>
                </a:moveTo>
                <a:cubicBezTo>
                  <a:pt x="519176" y="1443736"/>
                  <a:pt x="1038352" y="2887472"/>
                  <a:pt x="1548384" y="2889504"/>
                </a:cubicBezTo>
                <a:cubicBezTo>
                  <a:pt x="2058416" y="2891536"/>
                  <a:pt x="2559304" y="1451864"/>
                  <a:pt x="3060192" y="1219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25E7CF-7D6D-8BDC-7579-FFCE47789AFE}"/>
              </a:ext>
            </a:extLst>
          </p:cNvPr>
          <p:cNvGrpSpPr/>
          <p:nvPr/>
        </p:nvGrpSpPr>
        <p:grpSpPr>
          <a:xfrm>
            <a:off x="4233952" y="-2432006"/>
            <a:ext cx="3724096" cy="1046440"/>
            <a:chOff x="4353119" y="2170176"/>
            <a:chExt cx="3724096" cy="104644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C972AE-8DE3-4166-255A-CD0213B88FB5}"/>
                </a:ext>
              </a:extLst>
            </p:cNvPr>
            <p:cNvSpPr txBox="1"/>
            <p:nvPr/>
          </p:nvSpPr>
          <p:spPr>
            <a:xfrm>
              <a:off x="4752267" y="2170176"/>
              <a:ext cx="2925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spc="300" dirty="0">
                  <a:latin typeface="MiSans Normal" pitchFamily="2" charset="-122"/>
                  <a:ea typeface="MiSans Normal" pitchFamily="2" charset="-122"/>
                </a:rPr>
                <a:t>一元二次方程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290CB1-CEE5-6A4F-8BB3-8446B085A8CA}"/>
                </a:ext>
              </a:extLst>
            </p:cNvPr>
            <p:cNvSpPr txBox="1"/>
            <p:nvPr/>
          </p:nvSpPr>
          <p:spPr>
            <a:xfrm>
              <a:off x="4353119" y="2754951"/>
              <a:ext cx="37240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Quadratic</a:t>
              </a:r>
              <a:r>
                <a:rPr kumimoji="1" lang="zh-CN" altLang="en-US" sz="2400" b="1" spc="300" dirty="0">
                  <a:latin typeface="MiSans Normal" pitchFamily="2" charset="-122"/>
                  <a:ea typeface="MiSans Normal" pitchFamily="2" charset="-122"/>
                </a:rPr>
                <a:t> </a:t>
              </a:r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Equation</a:t>
              </a:r>
              <a:endParaRPr kumimoji="1" lang="zh-CN" altLang="en-US" sz="2400" b="1" spc="300" dirty="0">
                <a:latin typeface="MiSans Normal" pitchFamily="2" charset="-122"/>
                <a:ea typeface="MiSans Normal" pitchFamily="2" charset="-122"/>
              </a:endParaRPr>
            </a:p>
          </p:txBody>
        </p: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F8972E-8263-5E1D-1994-724683D3D900}"/>
              </a:ext>
            </a:extLst>
          </p:cNvPr>
          <p:cNvCxnSpPr/>
          <p:nvPr/>
        </p:nvCxnSpPr>
        <p:spPr>
          <a:xfrm>
            <a:off x="4164455" y="4562234"/>
            <a:ext cx="3444116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C89EB34E-705C-B923-0DF7-0E8094A03F86}"/>
              </a:ext>
            </a:extLst>
          </p:cNvPr>
          <p:cNvSpPr/>
          <p:nvPr/>
        </p:nvSpPr>
        <p:spPr>
          <a:xfrm>
            <a:off x="5924740" y="3801446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A185B2-7E25-07E8-0C4D-145FFC98B9E2}"/>
                  </a:ext>
                </a:extLst>
              </p:cNvPr>
              <p:cNvSpPr txBox="1"/>
              <p:nvPr/>
            </p:nvSpPr>
            <p:spPr>
              <a:xfrm>
                <a:off x="6007835" y="3551071"/>
                <a:ext cx="1763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i="1">
                          <a:latin typeface="Cambria Math" panose="02040503050406030204" pitchFamily="18" charset="0"/>
                        </a:rPr>
                        <m:t>F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A185B2-7E25-07E8-0C4D-145FFC98B9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835" y="3551071"/>
                <a:ext cx="176330" cy="276999"/>
              </a:xfrm>
              <a:prstGeom prst="rect">
                <a:avLst/>
              </a:prstGeom>
              <a:blipFill>
                <a:blip r:embed="rId5"/>
                <a:stretch>
                  <a:fillRect l="-35714" r="-35714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65410E-4535-5BE9-E796-A4895E5E3FBD}"/>
                  </a:ext>
                </a:extLst>
              </p:cNvPr>
              <p:cNvSpPr txBox="1"/>
              <p:nvPr/>
            </p:nvSpPr>
            <p:spPr>
              <a:xfrm>
                <a:off x="7648650" y="4593893"/>
                <a:ext cx="13234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B65410E-4535-5BE9-E796-A4895E5E3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650" y="4593893"/>
                <a:ext cx="132344" cy="276999"/>
              </a:xfrm>
              <a:prstGeom prst="rect">
                <a:avLst/>
              </a:prstGeom>
              <a:blipFill>
                <a:blip r:embed="rId6"/>
                <a:stretch>
                  <a:fillRect l="-45455" r="-3636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362945-42FD-2DE4-E1ED-DC1BF805C615}"/>
              </a:ext>
            </a:extLst>
          </p:cNvPr>
          <p:cNvCxnSpPr>
            <a:cxnSpLocks/>
          </p:cNvCxnSpPr>
          <p:nvPr/>
        </p:nvCxnSpPr>
        <p:spPr>
          <a:xfrm>
            <a:off x="7101555" y="2838007"/>
            <a:ext cx="0" cy="1732773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0382459-3CE8-43D9-4DA3-5FB3226B28A1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5963764" y="2829461"/>
            <a:ext cx="1146337" cy="97868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4F1D92-7FF8-0E60-3D43-9EA7638BE1F0}"/>
                  </a:ext>
                </a:extLst>
              </p:cNvPr>
              <p:cNvSpPr txBox="1"/>
              <p:nvPr/>
            </p:nvSpPr>
            <p:spPr>
              <a:xfrm>
                <a:off x="7139766" y="2699507"/>
                <a:ext cx="7441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24F1D92-7FF8-0E60-3D43-9EA7638BE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9766" y="2699507"/>
                <a:ext cx="744114" cy="276999"/>
              </a:xfrm>
              <a:prstGeom prst="rect">
                <a:avLst/>
              </a:prstGeom>
              <a:blipFill>
                <a:blip r:embed="rId7"/>
                <a:stretch>
                  <a:fillRect l="-6780" r="-11864" b="-34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Oval 44">
            <a:extLst>
              <a:ext uri="{FF2B5EF4-FFF2-40B4-BE49-F238E27FC236}">
                <a16:creationId xmlns:a16="http://schemas.microsoft.com/office/drawing/2014/main" id="{040B51BF-5349-7004-3D50-B509AD522137}"/>
              </a:ext>
            </a:extLst>
          </p:cNvPr>
          <p:cNvSpPr/>
          <p:nvPr/>
        </p:nvSpPr>
        <p:spPr>
          <a:xfrm>
            <a:off x="7072373" y="2806598"/>
            <a:ext cx="50291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9EB23E-C979-0617-23F1-61255401B2DF}"/>
                  </a:ext>
                </a:extLst>
              </p:cNvPr>
              <p:cNvSpPr txBox="1"/>
              <p:nvPr/>
            </p:nvSpPr>
            <p:spPr>
              <a:xfrm>
                <a:off x="6976791" y="4612737"/>
                <a:ext cx="25571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69EB23E-C979-0617-23F1-61255401B2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791" y="4612737"/>
                <a:ext cx="255711" cy="276999"/>
              </a:xfrm>
              <a:prstGeom prst="rect">
                <a:avLst/>
              </a:prstGeom>
              <a:blipFill>
                <a:blip r:embed="rId8"/>
                <a:stretch>
                  <a:fillRect l="-19048" r="-19048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3D51E1-7160-C67D-D54D-3ABBE6572A2B}"/>
                  </a:ext>
                </a:extLst>
              </p:cNvPr>
              <p:cNvSpPr txBox="1"/>
              <p:nvPr/>
            </p:nvSpPr>
            <p:spPr>
              <a:xfrm>
                <a:off x="4337313" y="5743992"/>
                <a:ext cx="3902286" cy="5009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zh-CN" altLang="en-US" sz="3200" i="1">
                          <a:latin typeface="Cambria Math" panose="02040503050406030204" pitchFamily="18" charset="0"/>
                          <a:ea typeface="MiSans Normal" pitchFamily="2" charset="-122"/>
                        </a:rPr>
                        <m:t>准线</m:t>
                      </m:r>
                      <m:r>
                        <m:rPr>
                          <m:nor/>
                        </m:rPr>
                        <a:rPr kumimoji="1" lang="zh-CN" altLang="en-US" sz="3200" b="0" i="0" smtClean="0">
                          <a:latin typeface="MiSans Normal" pitchFamily="2" charset="-122"/>
                          <a:ea typeface="MiSans Normal" pitchFamily="2" charset="-122"/>
                        </a:rPr>
                        <m:t>（</m:t>
                      </m:r>
                      <m:r>
                        <m:rPr>
                          <m:nor/>
                        </m:rPr>
                        <a:rPr kumimoji="1" lang="en-US" altLang="zh-CN" sz="3200" i="0">
                          <a:latin typeface="MiSans Normal" pitchFamily="2" charset="-122"/>
                          <a:ea typeface="MiSans Normal" pitchFamily="2" charset="-122"/>
                        </a:rPr>
                        <m:t>Directi</m:t>
                      </m:r>
                      <m:r>
                        <m:rPr>
                          <m:nor/>
                        </m:rPr>
                        <a:rPr kumimoji="1" lang="en-US" altLang="zh-CN" sz="3200" i="0" smtClean="0">
                          <a:latin typeface="MiSans Normal" pitchFamily="2" charset="-122"/>
                          <a:ea typeface="MiSans Normal" pitchFamily="2" charset="-122"/>
                        </a:rPr>
                        <m:t>x</m:t>
                      </m:r>
                      <m:r>
                        <m:rPr>
                          <m:nor/>
                        </m:rPr>
                        <a:rPr kumimoji="1" lang="zh-CN" altLang="en-US" sz="3200" b="0" i="0" smtClean="0">
                          <a:latin typeface="MiSans Normal" pitchFamily="2" charset="-122"/>
                          <a:ea typeface="MiSans Normal" pitchFamily="2" charset="-122"/>
                        </a:rPr>
                        <m:t>）</m:t>
                      </m:r>
                    </m:oMath>
                  </m:oMathPara>
                </a14:m>
                <a:endParaRPr kumimoji="1" lang="zh-CN" altLang="en-US" sz="3200" dirty="0">
                  <a:latin typeface="MiSans Normal" pitchFamily="2" charset="-122"/>
                  <a:ea typeface="MiSans Normal" pitchFamily="2" charset="-122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3D51E1-7160-C67D-D54D-3ABBE6572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313" y="5743992"/>
                <a:ext cx="3902286" cy="500971"/>
              </a:xfrm>
              <a:prstGeom prst="rect">
                <a:avLst/>
              </a:prstGeom>
              <a:blipFill>
                <a:blip r:embed="rId9"/>
                <a:stretch>
                  <a:fillRect l="-1299" t="-10000" r="-2597" b="-2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8D9157C0-24FF-D4CE-C569-252E5A680C4D}"/>
              </a:ext>
            </a:extLst>
          </p:cNvPr>
          <p:cNvSpPr/>
          <p:nvPr/>
        </p:nvSpPr>
        <p:spPr>
          <a:xfrm>
            <a:off x="5024203" y="7118063"/>
            <a:ext cx="2143594" cy="21435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2729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A627DA-B535-0C12-2D32-2E0A65C190E6}"/>
              </a:ext>
            </a:extLst>
          </p:cNvPr>
          <p:cNvSpPr/>
          <p:nvPr/>
        </p:nvSpPr>
        <p:spPr>
          <a:xfrm rot="10800000">
            <a:off x="5024203" y="-134071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428BD4-8D0F-AE9D-E41D-9E2CA334A4BB}"/>
              </a:ext>
            </a:extLst>
          </p:cNvPr>
          <p:cNvSpPr/>
          <p:nvPr/>
        </p:nvSpPr>
        <p:spPr>
          <a:xfrm>
            <a:off x="5024203" y="1285406"/>
            <a:ext cx="2143594" cy="21435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8202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A67A719-7842-A67D-1CCF-8D927523C3D8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A627DA-B535-0C12-2D32-2E0A65C190E6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030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197530-2FD7-F261-AA89-8702358F2A1B}"/>
              </a:ext>
            </a:extLst>
          </p:cNvPr>
          <p:cNvCxnSpPr>
            <a:cxnSpLocks/>
          </p:cNvCxnSpPr>
          <p:nvPr/>
        </p:nvCxnSpPr>
        <p:spPr>
          <a:xfrm>
            <a:off x="3935095" y="-3820885"/>
            <a:ext cx="1110878" cy="27758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790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197530-2FD7-F261-AA89-8702358F2A1B}"/>
              </a:ext>
            </a:extLst>
          </p:cNvPr>
          <p:cNvCxnSpPr>
            <a:cxnSpLocks/>
          </p:cNvCxnSpPr>
          <p:nvPr/>
        </p:nvCxnSpPr>
        <p:spPr>
          <a:xfrm>
            <a:off x="5540560" y="602826"/>
            <a:ext cx="1110878" cy="27758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043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1E20F96-16B6-0EEA-4351-F8D11BBD6EDE}"/>
              </a:ext>
            </a:extLst>
          </p:cNvPr>
          <p:cNvCxnSpPr>
            <a:cxnSpLocks/>
          </p:cNvCxnSpPr>
          <p:nvPr/>
        </p:nvCxnSpPr>
        <p:spPr>
          <a:xfrm>
            <a:off x="489857" y="7213553"/>
            <a:ext cx="0" cy="1899151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807FED-B357-F21F-2468-7D3CB863EF2D}"/>
              </a:ext>
            </a:extLst>
          </p:cNvPr>
          <p:cNvSpPr txBox="1"/>
          <p:nvPr/>
        </p:nvSpPr>
        <p:spPr>
          <a:xfrm>
            <a:off x="-3866470" y="4976178"/>
            <a:ext cx="3531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53A8E-2566-4396-42D2-29510998A482}"/>
              </a:ext>
            </a:extLst>
          </p:cNvPr>
          <p:cNvSpPr txBox="1"/>
          <p:nvPr/>
        </p:nvSpPr>
        <p:spPr>
          <a:xfrm>
            <a:off x="-3814019" y="5896515"/>
            <a:ext cx="2912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32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AF1CE-BAB9-0302-0996-D55283D17441}"/>
              </a:ext>
            </a:extLst>
          </p:cNvPr>
          <p:cNvSpPr txBox="1"/>
          <p:nvPr/>
        </p:nvSpPr>
        <p:spPr>
          <a:xfrm>
            <a:off x="-3814019" y="4639205"/>
            <a:ext cx="358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2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号称理科高数最难的章节之一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71BAF-8D66-3521-38F0-6BE96E2253D2}"/>
              </a:ext>
            </a:extLst>
          </p:cNvPr>
          <p:cNvSpPr txBox="1"/>
          <p:nvPr/>
        </p:nvSpPr>
        <p:spPr>
          <a:xfrm>
            <a:off x="12827310" y="4566186"/>
            <a:ext cx="1781257" cy="1889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谢品文（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43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何胜威（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25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MY" sz="2000" dirty="0">
                <a:latin typeface="MiSans Normal" pitchFamily="2" charset="-122"/>
                <a:ea typeface="MiSans Normal" pitchFamily="2" charset="-122"/>
              </a:rPr>
              <a:t>刘爱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恩（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11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关宇涵（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05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94042-548A-6864-ADEF-1531ED5294EB}"/>
              </a:ext>
            </a:extLst>
          </p:cNvPr>
          <p:cNvSpPr txBox="1"/>
          <p:nvPr/>
        </p:nvSpPr>
        <p:spPr>
          <a:xfrm>
            <a:off x="4765351" y="2905780"/>
            <a:ext cx="266130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spc="600" dirty="0">
                <a:latin typeface="MiSans Normal" pitchFamily="2" charset="-122"/>
                <a:ea typeface="MiSans Normal" pitchFamily="2" charset="-122"/>
              </a:rPr>
              <a:t>献给</a:t>
            </a:r>
            <a:endParaRPr kumimoji="1" lang="en-US" altLang="zh-CN" sz="2000" b="1" spc="600" dirty="0">
              <a:latin typeface="MiSans Normal" pitchFamily="2" charset="-122"/>
              <a:ea typeface="MiSans Normal" pitchFamily="2" charset="-122"/>
            </a:endParaRPr>
          </a:p>
          <a:p>
            <a:pPr algn="ctr"/>
            <a:endParaRPr kumimoji="1" lang="en-US" altLang="zh-CN" sz="1000" b="1" spc="600" dirty="0">
              <a:latin typeface="MiSans Normal" pitchFamily="2" charset="-122"/>
              <a:ea typeface="MiSans Normal" pitchFamily="2" charset="-122"/>
            </a:endParaRPr>
          </a:p>
          <a:p>
            <a:pPr algn="ctr"/>
            <a:r>
              <a:rPr kumimoji="1" lang="zh-CN" altLang="en-US" sz="3200" b="1" spc="600" dirty="0">
                <a:latin typeface="MiSans Normal" pitchFamily="2" charset="-122"/>
                <a:ea typeface="MiSans Normal" pitchFamily="2" charset="-122"/>
              </a:rPr>
              <a:t>数学爱好者</a:t>
            </a:r>
          </a:p>
        </p:txBody>
      </p:sp>
    </p:spTree>
    <p:extLst>
      <p:ext uri="{BB962C8B-B14F-4D97-AF65-F5344CB8AC3E}">
        <p14:creationId xmlns:p14="http://schemas.microsoft.com/office/powerpoint/2010/main" val="3639421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197530-2FD7-F261-AA89-8702358F2A1B}"/>
              </a:ext>
            </a:extLst>
          </p:cNvPr>
          <p:cNvCxnSpPr>
            <a:cxnSpLocks/>
          </p:cNvCxnSpPr>
          <p:nvPr/>
        </p:nvCxnSpPr>
        <p:spPr>
          <a:xfrm>
            <a:off x="6637168" y="602826"/>
            <a:ext cx="1110878" cy="27758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089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D197530-2FD7-F261-AA89-8702358F2A1B}"/>
              </a:ext>
            </a:extLst>
          </p:cNvPr>
          <p:cNvCxnSpPr>
            <a:cxnSpLocks/>
          </p:cNvCxnSpPr>
          <p:nvPr/>
        </p:nvCxnSpPr>
        <p:spPr>
          <a:xfrm>
            <a:off x="5153808" y="768868"/>
            <a:ext cx="1110878" cy="27758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163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18B14688-C2A0-20D3-F2DF-C483C6CF8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07" b="59057"/>
          <a:stretch/>
        </p:blipFill>
        <p:spPr bwMode="auto">
          <a:xfrm>
            <a:off x="3891643" y="623482"/>
            <a:ext cx="5018314" cy="56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8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8B14688-C2A0-20D3-F2DF-C483C6CF8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07" b="59057"/>
          <a:stretch/>
        </p:blipFill>
        <p:spPr bwMode="auto">
          <a:xfrm>
            <a:off x="3891643" y="7938682"/>
            <a:ext cx="5018314" cy="56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19E709-12FC-DFE8-9A26-DB0153B09139}"/>
              </a:ext>
            </a:extLst>
          </p:cNvPr>
          <p:cNvSpPr txBox="1"/>
          <p:nvPr/>
        </p:nvSpPr>
        <p:spPr>
          <a:xfrm>
            <a:off x="3201643" y="3136612"/>
            <a:ext cx="6027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大家还记得以前学过的  </a:t>
            </a:r>
            <a:r>
              <a:rPr kumimoji="1" lang="zh-CN" altLang="en-US" sz="1100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吗？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F6772-2226-62F4-AF36-33DEEEC4B97A}"/>
              </a:ext>
            </a:extLst>
          </p:cNvPr>
          <p:cNvSpPr txBox="1"/>
          <p:nvPr/>
        </p:nvSpPr>
        <p:spPr>
          <a:xfrm>
            <a:off x="7657809" y="3136611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圆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A2703A-9BB6-BC67-398E-6A653D312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07" b="59057"/>
          <a:stretch/>
        </p:blipFill>
        <p:spPr bwMode="auto">
          <a:xfrm>
            <a:off x="3891643" y="7098423"/>
            <a:ext cx="5018314" cy="56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0F8B19-9D35-5AF1-1033-26C8CB53B8DA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DD53B-E067-3C93-97E9-5C35DF893404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99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73B419-5407-BCA4-FAF4-7D919736C64E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5696691" y="2992068"/>
            <a:ext cx="798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pPr algn="ctr"/>
            <a:r>
              <a:rPr lang="zh-CN" altLang="en-US" sz="4400" b="1" dirty="0"/>
              <a:t>圆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8F87BD-DAD7-AB0A-6561-31DF6EB20FB2}"/>
              </a:ext>
            </a:extLst>
          </p:cNvPr>
          <p:cNvSpPr txBox="1"/>
          <p:nvPr/>
        </p:nvSpPr>
        <p:spPr>
          <a:xfrm>
            <a:off x="5227813" y="3761509"/>
            <a:ext cx="17363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b="1" spc="600" dirty="0">
                <a:latin typeface="MiSans Normal" pitchFamily="2" charset="-122"/>
                <a:ea typeface="MiSans Normal" pitchFamily="2" charset="-122"/>
              </a:rPr>
              <a:t>CIRCLE</a:t>
            </a:r>
            <a:endParaRPr kumimoji="1" lang="zh-CN" altLang="en-US" sz="2400" b="1" spc="6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888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10500076" y="402771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CIRCLE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圆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61FE02-AD72-AEAB-147E-B4B213911990}"/>
              </a:ext>
            </a:extLst>
          </p:cNvPr>
          <p:cNvGrpSpPr/>
          <p:nvPr/>
        </p:nvGrpSpPr>
        <p:grpSpPr>
          <a:xfrm>
            <a:off x="4171472" y="1763016"/>
            <a:ext cx="3849055" cy="3943393"/>
            <a:chOff x="7662664" y="2128776"/>
            <a:chExt cx="3849055" cy="394339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D436266-1E18-2233-7B5E-47C3892B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1EB0529-C16F-3110-A2BF-EFA83FDE606A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442727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/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667" r="-20000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/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CD045D-EE47-4B81-C32C-8714905F9950}"/>
                  </a:ext>
                </a:extLst>
              </p:cNvPr>
              <p:cNvSpPr txBox="1"/>
              <p:nvPr/>
            </p:nvSpPr>
            <p:spPr>
              <a:xfrm>
                <a:off x="6923740" y="2853553"/>
                <a:ext cx="2520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CD045D-EE47-4B81-C32C-8714905F9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740" y="2853553"/>
                <a:ext cx="2520049" cy="276999"/>
              </a:xfrm>
              <a:prstGeom prst="rect">
                <a:avLst/>
              </a:prstGeom>
              <a:blipFill>
                <a:blip r:embed="rId5"/>
                <a:stretch>
                  <a:fillRect t="-4348" r="-503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DF00991-CC70-9ACB-5A36-C2A203C7F466}"/>
              </a:ext>
            </a:extLst>
          </p:cNvPr>
          <p:cNvSpPr/>
          <p:nvPr/>
        </p:nvSpPr>
        <p:spPr>
          <a:xfrm>
            <a:off x="4684862" y="2777041"/>
            <a:ext cx="2545492" cy="25454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604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9837DD-A5FA-188B-9152-79B6ABF83989}"/>
              </a:ext>
            </a:extLst>
          </p:cNvPr>
          <p:cNvGrpSpPr/>
          <p:nvPr/>
        </p:nvGrpSpPr>
        <p:grpSpPr>
          <a:xfrm>
            <a:off x="4328529" y="2159146"/>
            <a:ext cx="3534942" cy="1046440"/>
            <a:chOff x="4447696" y="2170176"/>
            <a:chExt cx="3534942" cy="10464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8000D7-4B87-FD49-4CB6-ABEA074ECD15}"/>
                </a:ext>
              </a:extLst>
            </p:cNvPr>
            <p:cNvSpPr txBox="1"/>
            <p:nvPr/>
          </p:nvSpPr>
          <p:spPr>
            <a:xfrm>
              <a:off x="4980694" y="2170176"/>
              <a:ext cx="24689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spc="300" dirty="0">
                  <a:latin typeface="MiSans Normal" pitchFamily="2" charset="-122"/>
                  <a:ea typeface="MiSans Normal" pitchFamily="2" charset="-122"/>
                </a:rPr>
                <a:t>圆的标准式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FC12C5-13EE-FC33-2EAD-D55FB1FAC884}"/>
                </a:ext>
              </a:extLst>
            </p:cNvPr>
            <p:cNvSpPr txBox="1"/>
            <p:nvPr/>
          </p:nvSpPr>
          <p:spPr>
            <a:xfrm>
              <a:off x="4447696" y="2754951"/>
              <a:ext cx="3534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MY" altLang="zh-CN" sz="2400" b="1" spc="300" dirty="0">
                  <a:latin typeface="MiSans Normal" pitchFamily="2" charset="-122"/>
                  <a:ea typeface="MiSans Normal" pitchFamily="2" charset="-122"/>
                </a:rPr>
                <a:t>Equation</a:t>
              </a:r>
              <a:r>
                <a:rPr kumimoji="1" lang="zh-CN" altLang="en-US" sz="2400" b="1" spc="300" dirty="0">
                  <a:latin typeface="MiSans Normal" pitchFamily="2" charset="-122"/>
                  <a:ea typeface="MiSans Normal" pitchFamily="2" charset="-122"/>
                </a:rPr>
                <a:t> </a:t>
              </a:r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of</a:t>
              </a:r>
              <a:r>
                <a:rPr kumimoji="1" lang="zh-CN" altLang="en-US" sz="2400" b="1" spc="300" dirty="0">
                  <a:latin typeface="MiSans Normal" pitchFamily="2" charset="-122"/>
                  <a:ea typeface="MiSans Normal" pitchFamily="2" charset="-122"/>
                </a:rPr>
                <a:t> </a:t>
              </a:r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Circle</a:t>
              </a:r>
              <a:endParaRPr kumimoji="1" lang="zh-CN" altLang="en-US" sz="2400" b="1" spc="300" dirty="0">
                <a:latin typeface="MiSans Normal" pitchFamily="2" charset="-122"/>
                <a:ea typeface="MiSans Normal" pitchFamily="2" charset="-122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2441E6-4347-D0F1-61AF-5B4ABD9ADDDD}"/>
              </a:ext>
            </a:extLst>
          </p:cNvPr>
          <p:cNvGrpSpPr/>
          <p:nvPr/>
        </p:nvGrpSpPr>
        <p:grpSpPr>
          <a:xfrm>
            <a:off x="-6127560" y="1763016"/>
            <a:ext cx="3849055" cy="3943393"/>
            <a:chOff x="7662664" y="2128776"/>
            <a:chExt cx="3849055" cy="394339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94B432F-3271-F929-101E-3F5C6404C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44D361-6A81-92D7-1175-717C1C2FCB64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442727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5CDD3F-0E6F-6585-47CB-4679B5F1E107}"/>
                    </a:ext>
                  </a:extLst>
                </p:cNvPr>
                <p:cNvSpPr txBox="1"/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5CDD3F-0E6F-6585-47CB-4679B5F1E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6CCB9DF-4A40-164B-2C57-927024F72545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6CCB9DF-4A40-164B-2C57-927024F72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8571" r="-35714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8F9550-54B0-1E85-9C19-0F0E175CEB39}"/>
                    </a:ext>
                  </a:extLst>
                </p:cNvPr>
                <p:cNvSpPr txBox="1"/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8F9550-54B0-1E85-9C19-0F0E175CE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90E3CAC3-D14C-D759-FD4C-8050B3DDCD40}"/>
              </a:ext>
            </a:extLst>
          </p:cNvPr>
          <p:cNvSpPr/>
          <p:nvPr/>
        </p:nvSpPr>
        <p:spPr>
          <a:xfrm>
            <a:off x="-5614170" y="2777041"/>
            <a:ext cx="2545492" cy="25454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9CAFB3-CCD7-75B0-E98C-42D2D1AEF5DE}"/>
                  </a:ext>
                </a:extLst>
              </p:cNvPr>
              <p:cNvSpPr txBox="1"/>
              <p:nvPr/>
            </p:nvSpPr>
            <p:spPr>
              <a:xfrm>
                <a:off x="3862696" y="4380739"/>
                <a:ext cx="446660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kumimoji="1" lang="en-US" altLang="zh-CN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sz="3200" b="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9CAFB3-CCD7-75B0-E98C-42D2D1AE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696" y="4380739"/>
                <a:ext cx="4466607" cy="492443"/>
              </a:xfrm>
              <a:prstGeom prst="rect">
                <a:avLst/>
              </a:prstGeom>
              <a:blipFill>
                <a:blip r:embed="rId5"/>
                <a:stretch>
                  <a:fillRect t="-2564" r="-568" b="-2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FFD6FE49-CC0B-3723-2457-1BC11514CB7C}"/>
              </a:ext>
            </a:extLst>
          </p:cNvPr>
          <p:cNvSpPr txBox="1"/>
          <p:nvPr/>
        </p:nvSpPr>
        <p:spPr>
          <a:xfrm>
            <a:off x="10500076" y="402771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CIRCLE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CEE4980-09FD-3944-8B1B-333561822583}"/>
              </a:ext>
            </a:extLst>
          </p:cNvPr>
          <p:cNvSpPr txBox="1"/>
          <p:nvPr/>
        </p:nvSpPr>
        <p:spPr>
          <a:xfrm>
            <a:off x="369126" y="402771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圆</a:t>
            </a:r>
          </a:p>
        </p:txBody>
      </p:sp>
    </p:spTree>
    <p:extLst>
      <p:ext uri="{BB962C8B-B14F-4D97-AF65-F5344CB8AC3E}">
        <p14:creationId xmlns:p14="http://schemas.microsoft.com/office/powerpoint/2010/main" val="1174370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8DA627DA-B535-0C12-2D32-2E0A65C190E6}"/>
              </a:ext>
            </a:extLst>
          </p:cNvPr>
          <p:cNvSpPr/>
          <p:nvPr/>
        </p:nvSpPr>
        <p:spPr>
          <a:xfrm rot="10800000">
            <a:off x="5024203" y="-134071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428BD4-8D0F-AE9D-E41D-9E2CA334A4BB}"/>
              </a:ext>
            </a:extLst>
          </p:cNvPr>
          <p:cNvSpPr/>
          <p:nvPr/>
        </p:nvSpPr>
        <p:spPr>
          <a:xfrm>
            <a:off x="5024203" y="1285406"/>
            <a:ext cx="2143594" cy="21435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0ADE7-4598-61BB-19AF-649CA42897F3}"/>
              </a:ext>
            </a:extLst>
          </p:cNvPr>
          <p:cNvSpPr txBox="1"/>
          <p:nvPr/>
        </p:nvSpPr>
        <p:spPr>
          <a:xfrm>
            <a:off x="10500076" y="402771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CIRCLE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0530B4-620C-BC77-45D2-98634A69DAE5}"/>
              </a:ext>
            </a:extLst>
          </p:cNvPr>
          <p:cNvSpPr txBox="1"/>
          <p:nvPr/>
        </p:nvSpPr>
        <p:spPr>
          <a:xfrm>
            <a:off x="369126" y="402771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圆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225715-B064-45A4-3469-39A5387EFD0E}"/>
              </a:ext>
            </a:extLst>
          </p:cNvPr>
          <p:cNvGrpSpPr/>
          <p:nvPr/>
        </p:nvGrpSpPr>
        <p:grpSpPr>
          <a:xfrm>
            <a:off x="-6127560" y="1763016"/>
            <a:ext cx="3849055" cy="3943393"/>
            <a:chOff x="7662664" y="2128776"/>
            <a:chExt cx="3849055" cy="394339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E31FA6-7FDD-6DCB-AF1A-B02AA7C2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6B7EFB6-A065-E2C1-E0CF-F0C8D0E49028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442727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80614F-9750-CB93-EAF3-664BA41A5909}"/>
                    </a:ext>
                  </a:extLst>
                </p:cNvPr>
                <p:cNvSpPr txBox="1"/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5CDD3F-0E6F-6585-47CB-4679B5F1E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3D5388-4232-8789-70AF-A003BBBD65BE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6CCB9DF-4A40-164B-2C57-927024F72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8571" r="-35714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66BCA9-606C-3698-4C3F-3FA3ECAED4D2}"/>
                    </a:ext>
                  </a:extLst>
                </p:cNvPr>
                <p:cNvSpPr txBox="1"/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8F9550-54B0-1E85-9C19-0F0E175CE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EA322A8-9C61-4C12-98F1-E233008FDEB1}"/>
              </a:ext>
            </a:extLst>
          </p:cNvPr>
          <p:cNvSpPr/>
          <p:nvPr/>
        </p:nvSpPr>
        <p:spPr>
          <a:xfrm>
            <a:off x="-5614170" y="2777041"/>
            <a:ext cx="2545492" cy="25454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6E385-CF87-B686-5297-1B14397A4B62}"/>
                  </a:ext>
                </a:extLst>
              </p:cNvPr>
              <p:cNvSpPr txBox="1"/>
              <p:nvPr/>
            </p:nvSpPr>
            <p:spPr>
              <a:xfrm>
                <a:off x="-3438684" y="2853553"/>
                <a:ext cx="252004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kumimoji="1" lang="en-US" altLang="zh-TW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966E385-CF87-B686-5297-1B14397A4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438684" y="2853553"/>
                <a:ext cx="2520049" cy="276999"/>
              </a:xfrm>
              <a:prstGeom prst="rect">
                <a:avLst/>
              </a:prstGeom>
              <a:blipFill>
                <a:blip r:embed="rId6"/>
                <a:stretch>
                  <a:fillRect t="-4348" r="-503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24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6A67A719-7842-A67D-1CCF-8D927523C3D8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A627DA-B535-0C12-2D32-2E0A65C190E6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4A5A7F-FFBD-B02C-047A-746BB65DF0A8}"/>
              </a:ext>
            </a:extLst>
          </p:cNvPr>
          <p:cNvSpPr txBox="1"/>
          <p:nvPr/>
        </p:nvSpPr>
        <p:spPr>
          <a:xfrm>
            <a:off x="10500076" y="402771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CIRCLE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4C158-E9CB-26C6-DBF7-878BBEF75B08}"/>
              </a:ext>
            </a:extLst>
          </p:cNvPr>
          <p:cNvSpPr txBox="1"/>
          <p:nvPr/>
        </p:nvSpPr>
        <p:spPr>
          <a:xfrm>
            <a:off x="369126" y="402771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圆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BFF10-D9EF-721C-95D2-F80F0F947901}"/>
              </a:ext>
            </a:extLst>
          </p:cNvPr>
          <p:cNvCxnSpPr>
            <a:cxnSpLocks/>
          </p:cNvCxnSpPr>
          <p:nvPr/>
        </p:nvCxnSpPr>
        <p:spPr>
          <a:xfrm>
            <a:off x="4479649" y="-3678010"/>
            <a:ext cx="32327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76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85BFFC-8C42-A640-D65F-B9C6A4D97186}"/>
              </a:ext>
            </a:extLst>
          </p:cNvPr>
          <p:cNvCxnSpPr>
            <a:cxnSpLocks/>
          </p:cNvCxnSpPr>
          <p:nvPr/>
        </p:nvCxnSpPr>
        <p:spPr>
          <a:xfrm>
            <a:off x="5045973" y="2486585"/>
            <a:ext cx="21240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CA1388-F4F8-67CD-2E90-FEDBACCB6960}"/>
              </a:ext>
            </a:extLst>
          </p:cNvPr>
          <p:cNvSpPr txBox="1"/>
          <p:nvPr/>
        </p:nvSpPr>
        <p:spPr>
          <a:xfrm>
            <a:off x="10500076" y="402771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CIRCLE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317816-8595-8E6B-BC2D-E3F85367DFEB}"/>
              </a:ext>
            </a:extLst>
          </p:cNvPr>
          <p:cNvSpPr txBox="1"/>
          <p:nvPr/>
        </p:nvSpPr>
        <p:spPr>
          <a:xfrm>
            <a:off x="369126" y="402771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圆</a:t>
            </a:r>
          </a:p>
        </p:txBody>
      </p:sp>
    </p:spTree>
    <p:extLst>
      <p:ext uri="{BB962C8B-B14F-4D97-AF65-F5344CB8AC3E}">
        <p14:creationId xmlns:p14="http://schemas.microsoft.com/office/powerpoint/2010/main" val="2874479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1E20F96-16B6-0EEA-4351-F8D11BBD6EDE}"/>
              </a:ext>
            </a:extLst>
          </p:cNvPr>
          <p:cNvCxnSpPr>
            <a:cxnSpLocks/>
          </p:cNvCxnSpPr>
          <p:nvPr/>
        </p:nvCxnSpPr>
        <p:spPr>
          <a:xfrm>
            <a:off x="489857" y="7213553"/>
            <a:ext cx="0" cy="1899151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68807FED-B357-F21F-2468-7D3CB863EF2D}"/>
              </a:ext>
            </a:extLst>
          </p:cNvPr>
          <p:cNvSpPr txBox="1"/>
          <p:nvPr/>
        </p:nvSpPr>
        <p:spPr>
          <a:xfrm>
            <a:off x="-3866470" y="4976178"/>
            <a:ext cx="3531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53A8E-2566-4396-42D2-29510998A482}"/>
              </a:ext>
            </a:extLst>
          </p:cNvPr>
          <p:cNvSpPr txBox="1"/>
          <p:nvPr/>
        </p:nvSpPr>
        <p:spPr>
          <a:xfrm>
            <a:off x="-3814019" y="5896515"/>
            <a:ext cx="2912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32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AF1CE-BAB9-0302-0996-D55283D17441}"/>
              </a:ext>
            </a:extLst>
          </p:cNvPr>
          <p:cNvSpPr txBox="1"/>
          <p:nvPr/>
        </p:nvSpPr>
        <p:spPr>
          <a:xfrm>
            <a:off x="-3814019" y="4639205"/>
            <a:ext cx="358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2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号称理科高数最难的章节之一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71BAF-8D66-3521-38F0-6BE96E2253D2}"/>
              </a:ext>
            </a:extLst>
          </p:cNvPr>
          <p:cNvSpPr txBox="1"/>
          <p:nvPr/>
        </p:nvSpPr>
        <p:spPr>
          <a:xfrm>
            <a:off x="12827310" y="4566186"/>
            <a:ext cx="1781257" cy="1889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谢品文（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43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何胜威（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25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MY" sz="2000" dirty="0">
                <a:latin typeface="MiSans Normal" pitchFamily="2" charset="-122"/>
                <a:ea typeface="MiSans Normal" pitchFamily="2" charset="-122"/>
              </a:rPr>
              <a:t>刘爱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恩（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11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关宇涵（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05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094042-548A-6864-ADEF-1531ED5294EB}"/>
              </a:ext>
            </a:extLst>
          </p:cNvPr>
          <p:cNvSpPr txBox="1"/>
          <p:nvPr/>
        </p:nvSpPr>
        <p:spPr>
          <a:xfrm>
            <a:off x="3489357" y="2905780"/>
            <a:ext cx="521328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b="1" spc="600" dirty="0">
                <a:latin typeface="MiSans Normal" pitchFamily="2" charset="-122"/>
                <a:ea typeface="MiSans Normal" pitchFamily="2" charset="-122"/>
              </a:rPr>
              <a:t>PRESENTED TO</a:t>
            </a:r>
          </a:p>
          <a:p>
            <a:pPr algn="ctr"/>
            <a:endParaRPr kumimoji="1" lang="en-US" altLang="zh-CN" sz="1000" b="1" spc="600" dirty="0">
              <a:latin typeface="MiSans Normal" pitchFamily="2" charset="-122"/>
              <a:ea typeface="MiSans Normal" pitchFamily="2" charset="-122"/>
            </a:endParaRPr>
          </a:p>
          <a:p>
            <a:pPr algn="ctr"/>
            <a:r>
              <a:rPr kumimoji="1" lang="en-US" altLang="zh-CN" sz="3200" b="1" spc="600" dirty="0">
                <a:latin typeface="MiSans Normal" pitchFamily="2" charset="-122"/>
                <a:ea typeface="MiSans Normal" pitchFamily="2" charset="-122"/>
              </a:rPr>
              <a:t>METH ENTHUSIAST</a:t>
            </a:r>
            <a:endParaRPr kumimoji="1" lang="zh-CN" altLang="en-US" sz="3200" b="1" spc="6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803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BBBAC5-27BF-6BE0-C544-2CF732C8B59D}"/>
              </a:ext>
            </a:extLst>
          </p:cNvPr>
          <p:cNvCxnSpPr>
            <a:cxnSpLocks/>
          </p:cNvCxnSpPr>
          <p:nvPr/>
        </p:nvCxnSpPr>
        <p:spPr>
          <a:xfrm>
            <a:off x="4699333" y="1635375"/>
            <a:ext cx="2793334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5584303-708B-0A5C-F99A-EA7E14ACEC16}"/>
              </a:ext>
            </a:extLst>
          </p:cNvPr>
          <p:cNvSpPr txBox="1"/>
          <p:nvPr/>
        </p:nvSpPr>
        <p:spPr>
          <a:xfrm>
            <a:off x="10500076" y="402771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CIRCLE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BEABCA-A70A-E028-AE97-AED25B2DBAA2}"/>
              </a:ext>
            </a:extLst>
          </p:cNvPr>
          <p:cNvSpPr txBox="1"/>
          <p:nvPr/>
        </p:nvSpPr>
        <p:spPr>
          <a:xfrm>
            <a:off x="369126" y="402771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圆</a:t>
            </a:r>
          </a:p>
        </p:txBody>
      </p:sp>
    </p:spTree>
    <p:extLst>
      <p:ext uri="{BB962C8B-B14F-4D97-AF65-F5344CB8AC3E}">
        <p14:creationId xmlns:p14="http://schemas.microsoft.com/office/powerpoint/2010/main" val="1016187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BBBAC5-27BF-6BE0-C544-2CF732C8B59D}"/>
              </a:ext>
            </a:extLst>
          </p:cNvPr>
          <p:cNvCxnSpPr>
            <a:cxnSpLocks/>
          </p:cNvCxnSpPr>
          <p:nvPr/>
        </p:nvCxnSpPr>
        <p:spPr>
          <a:xfrm>
            <a:off x="5585378" y="3252302"/>
            <a:ext cx="10212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64319E0-C6F4-6F22-B76B-FDA3C7412A76}"/>
              </a:ext>
            </a:extLst>
          </p:cNvPr>
          <p:cNvSpPr txBox="1"/>
          <p:nvPr/>
        </p:nvSpPr>
        <p:spPr>
          <a:xfrm>
            <a:off x="10500076" y="402771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CIRCLE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7B2B0-D095-60A3-4814-AC30B1104944}"/>
              </a:ext>
            </a:extLst>
          </p:cNvPr>
          <p:cNvSpPr txBox="1"/>
          <p:nvPr/>
        </p:nvSpPr>
        <p:spPr>
          <a:xfrm>
            <a:off x="369126" y="402771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圆</a:t>
            </a:r>
          </a:p>
        </p:txBody>
      </p:sp>
    </p:spTree>
    <p:extLst>
      <p:ext uri="{BB962C8B-B14F-4D97-AF65-F5344CB8AC3E}">
        <p14:creationId xmlns:p14="http://schemas.microsoft.com/office/powerpoint/2010/main" val="254934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8B14688-C2A0-20D3-F2DF-C483C6CF8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r="24664" b="59057"/>
          <a:stretch/>
        </p:blipFill>
        <p:spPr bwMode="auto">
          <a:xfrm>
            <a:off x="3586843" y="623482"/>
            <a:ext cx="5018314" cy="56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6D107C-254C-25CA-C058-B571FDE260B2}"/>
              </a:ext>
            </a:extLst>
          </p:cNvPr>
          <p:cNvSpPr txBox="1"/>
          <p:nvPr/>
        </p:nvSpPr>
        <p:spPr>
          <a:xfrm>
            <a:off x="10500076" y="402771"/>
            <a:ext cx="13227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CIRCLE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4D0AE-4BD6-2DAE-5D37-E149133BEAA8}"/>
              </a:ext>
            </a:extLst>
          </p:cNvPr>
          <p:cNvSpPr txBox="1"/>
          <p:nvPr/>
        </p:nvSpPr>
        <p:spPr>
          <a:xfrm>
            <a:off x="369126" y="402771"/>
            <a:ext cx="445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圆</a:t>
            </a:r>
          </a:p>
        </p:txBody>
      </p:sp>
    </p:spTree>
    <p:extLst>
      <p:ext uri="{BB962C8B-B14F-4D97-AF65-F5344CB8AC3E}">
        <p14:creationId xmlns:p14="http://schemas.microsoft.com/office/powerpoint/2010/main" val="199932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0F8B19-9D35-5AF1-1033-26C8CB53B8DA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DD53B-E067-3C93-97E9-5C35DF893404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A40426-8767-E78F-01B2-82F1024AE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r="24664" b="59057"/>
          <a:stretch/>
        </p:blipFill>
        <p:spPr bwMode="auto">
          <a:xfrm>
            <a:off x="3586843" y="7384501"/>
            <a:ext cx="5018314" cy="56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A82D209-F587-2E21-0558-B08AB507798C}"/>
              </a:ext>
            </a:extLst>
          </p:cNvPr>
          <p:cNvSpPr/>
          <p:nvPr/>
        </p:nvSpPr>
        <p:spPr>
          <a:xfrm>
            <a:off x="4684862" y="1834066"/>
            <a:ext cx="2545492" cy="25454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19E709-12FC-DFE8-9A26-DB0153B09139}"/>
              </a:ext>
            </a:extLst>
          </p:cNvPr>
          <p:cNvSpPr txBox="1"/>
          <p:nvPr/>
        </p:nvSpPr>
        <p:spPr>
          <a:xfrm>
            <a:off x="4894188" y="5522625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这是一个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F6772-2226-62F4-AF36-33DEEEC4B97A}"/>
              </a:ext>
            </a:extLst>
          </p:cNvPr>
          <p:cNvSpPr txBox="1"/>
          <p:nvPr/>
        </p:nvSpPr>
        <p:spPr>
          <a:xfrm>
            <a:off x="6664304" y="5522624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148AF-4C1F-19DF-751E-1161A0D77027}"/>
              </a:ext>
            </a:extLst>
          </p:cNvPr>
          <p:cNvSpPr txBox="1"/>
          <p:nvPr/>
        </p:nvSpPr>
        <p:spPr>
          <a:xfrm>
            <a:off x="6652530" y="7243826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椭</a:t>
            </a:r>
          </a:p>
        </p:txBody>
      </p:sp>
    </p:spTree>
    <p:extLst>
      <p:ext uri="{BB962C8B-B14F-4D97-AF65-F5344CB8AC3E}">
        <p14:creationId xmlns:p14="http://schemas.microsoft.com/office/powerpoint/2010/main" val="140006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0F8B19-9D35-5AF1-1033-26C8CB53B8DA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DD53B-E067-3C93-97E9-5C35DF893404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A40426-8767-E78F-01B2-82F1024AE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3" r="24664" b="59057"/>
          <a:stretch/>
        </p:blipFill>
        <p:spPr bwMode="auto">
          <a:xfrm>
            <a:off x="3586843" y="7384501"/>
            <a:ext cx="5018314" cy="56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A82D209-F587-2E21-0558-B08AB507798C}"/>
              </a:ext>
            </a:extLst>
          </p:cNvPr>
          <p:cNvSpPr/>
          <p:nvPr/>
        </p:nvSpPr>
        <p:spPr>
          <a:xfrm>
            <a:off x="3742766" y="1834066"/>
            <a:ext cx="4429684" cy="25454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87A47-F3AB-C11D-D886-890991D4A41D}"/>
              </a:ext>
            </a:extLst>
          </p:cNvPr>
          <p:cNvSpPr txBox="1"/>
          <p:nvPr/>
        </p:nvSpPr>
        <p:spPr>
          <a:xfrm>
            <a:off x="4669341" y="5522625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这是一个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09954E-DC46-37CC-8A47-FFF97D7B7745}"/>
              </a:ext>
            </a:extLst>
          </p:cNvPr>
          <p:cNvSpPr txBox="1"/>
          <p:nvPr/>
        </p:nvSpPr>
        <p:spPr>
          <a:xfrm>
            <a:off x="6889152" y="5522624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A0D8E-0D2D-D16E-8487-3D52C39D161E}"/>
              </a:ext>
            </a:extLst>
          </p:cNvPr>
          <p:cNvSpPr txBox="1"/>
          <p:nvPr/>
        </p:nvSpPr>
        <p:spPr>
          <a:xfrm>
            <a:off x="6427683" y="5522623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椭</a:t>
            </a:r>
          </a:p>
        </p:txBody>
      </p:sp>
    </p:spTree>
    <p:extLst>
      <p:ext uri="{BB962C8B-B14F-4D97-AF65-F5344CB8AC3E}">
        <p14:creationId xmlns:p14="http://schemas.microsoft.com/office/powerpoint/2010/main" val="2537574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73B419-5407-BCA4-FAF4-7D919736C64E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8F87BD-DAD7-AB0A-6561-31DF6EB20FB2}"/>
              </a:ext>
            </a:extLst>
          </p:cNvPr>
          <p:cNvSpPr txBox="1"/>
          <p:nvPr/>
        </p:nvSpPr>
        <p:spPr>
          <a:xfrm>
            <a:off x="5132434" y="3761509"/>
            <a:ext cx="1927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600" dirty="0">
                <a:latin typeface="MiSans Normal" pitchFamily="2" charset="-122"/>
                <a:ea typeface="MiSans Normal" pitchFamily="2" charset="-122"/>
              </a:rPr>
              <a:t>ELLIPSE</a:t>
            </a:r>
            <a:endParaRPr kumimoji="1" lang="zh-CN" altLang="en-US" sz="2400" b="1" spc="6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9BBAB-BE2E-DDFE-DF60-0D5B51A97ED9}"/>
              </a:ext>
            </a:extLst>
          </p:cNvPr>
          <p:cNvSpPr txBox="1"/>
          <p:nvPr/>
        </p:nvSpPr>
        <p:spPr>
          <a:xfrm>
            <a:off x="5920112" y="2992068"/>
            <a:ext cx="798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4400" b="1" dirty="0"/>
              <a:t>圆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2F6B8-E38C-7B32-D554-C994C03A6FB5}"/>
              </a:ext>
            </a:extLst>
          </p:cNvPr>
          <p:cNvSpPr txBox="1"/>
          <p:nvPr/>
        </p:nvSpPr>
        <p:spPr>
          <a:xfrm>
            <a:off x="5311670" y="2992067"/>
            <a:ext cx="7986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4400" b="1" dirty="0"/>
              <a:t>椭</a:t>
            </a:r>
          </a:p>
        </p:txBody>
      </p:sp>
    </p:spTree>
    <p:extLst>
      <p:ext uri="{BB962C8B-B14F-4D97-AF65-F5344CB8AC3E}">
        <p14:creationId xmlns:p14="http://schemas.microsoft.com/office/powerpoint/2010/main" val="145870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10367026" y="402771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ELLIPSE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61FE02-AD72-AEAB-147E-B4B213911990}"/>
              </a:ext>
            </a:extLst>
          </p:cNvPr>
          <p:cNvGrpSpPr/>
          <p:nvPr/>
        </p:nvGrpSpPr>
        <p:grpSpPr>
          <a:xfrm>
            <a:off x="4171472" y="1763016"/>
            <a:ext cx="3849055" cy="3943393"/>
            <a:chOff x="7662664" y="2128776"/>
            <a:chExt cx="3849055" cy="394339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D436266-1E18-2233-7B5E-47C3892B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1EB0529-C16F-3110-A2BF-EFA83FDE606A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442727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/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667" r="-20000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/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CD045D-EE47-4B81-C32C-8714905F9950}"/>
                  </a:ext>
                </a:extLst>
              </p:cNvPr>
              <p:cNvSpPr txBox="1"/>
              <p:nvPr/>
            </p:nvSpPr>
            <p:spPr>
              <a:xfrm>
                <a:off x="6923740" y="2853553"/>
                <a:ext cx="133222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kumimoji="1" lang="en-US" altLang="zh-CN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CD045D-EE47-4B81-C32C-8714905F9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3740" y="2853553"/>
                <a:ext cx="1332223" cy="555793"/>
              </a:xfrm>
              <a:prstGeom prst="rect">
                <a:avLst/>
              </a:prstGeom>
              <a:blipFill>
                <a:blip r:embed="rId5"/>
                <a:stretch>
                  <a:fillRect l="-2857" r="-1905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EDF00991-CC70-9ACB-5A36-C2A203C7F466}"/>
              </a:ext>
            </a:extLst>
          </p:cNvPr>
          <p:cNvSpPr/>
          <p:nvPr/>
        </p:nvSpPr>
        <p:spPr>
          <a:xfrm>
            <a:off x="4684862" y="3196946"/>
            <a:ext cx="2545492" cy="17056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5335AC-9616-608A-EB9A-C2E880F5BA95}"/>
              </a:ext>
            </a:extLst>
          </p:cNvPr>
          <p:cNvSpPr txBox="1"/>
          <p:nvPr/>
        </p:nvSpPr>
        <p:spPr>
          <a:xfrm>
            <a:off x="630591" y="402772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6C249-F4D7-12DC-0EC1-5B880A67ED78}"/>
              </a:ext>
            </a:extLst>
          </p:cNvPr>
          <p:cNvSpPr txBox="1"/>
          <p:nvPr/>
        </p:nvSpPr>
        <p:spPr>
          <a:xfrm>
            <a:off x="369126" y="402771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椭</a:t>
            </a:r>
          </a:p>
        </p:txBody>
      </p:sp>
    </p:spTree>
    <p:extLst>
      <p:ext uri="{BB962C8B-B14F-4D97-AF65-F5344CB8AC3E}">
        <p14:creationId xmlns:p14="http://schemas.microsoft.com/office/powerpoint/2010/main" val="55663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9837DD-A5FA-188B-9152-79B6ABF83989}"/>
              </a:ext>
            </a:extLst>
          </p:cNvPr>
          <p:cNvGrpSpPr/>
          <p:nvPr/>
        </p:nvGrpSpPr>
        <p:grpSpPr>
          <a:xfrm>
            <a:off x="4259598" y="2159146"/>
            <a:ext cx="3672800" cy="1046440"/>
            <a:chOff x="4378765" y="2170176"/>
            <a:chExt cx="3672800" cy="10464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8000D7-4B87-FD49-4CB6-ABEA074ECD15}"/>
                </a:ext>
              </a:extLst>
            </p:cNvPr>
            <p:cNvSpPr txBox="1"/>
            <p:nvPr/>
          </p:nvSpPr>
          <p:spPr>
            <a:xfrm>
              <a:off x="4752265" y="2170176"/>
              <a:ext cx="292580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200" b="1" spc="300" dirty="0">
                  <a:latin typeface="MiSans Normal" pitchFamily="2" charset="-122"/>
                  <a:ea typeface="MiSans Normal" pitchFamily="2" charset="-122"/>
                </a:rPr>
                <a:t>椭圆的标准式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FC12C5-13EE-FC33-2EAD-D55FB1FAC884}"/>
                </a:ext>
              </a:extLst>
            </p:cNvPr>
            <p:cNvSpPr txBox="1"/>
            <p:nvPr/>
          </p:nvSpPr>
          <p:spPr>
            <a:xfrm>
              <a:off x="4378765" y="2754951"/>
              <a:ext cx="3672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MY" altLang="zh-CN" sz="2400" b="1" spc="300" dirty="0">
                  <a:latin typeface="MiSans Normal" pitchFamily="2" charset="-122"/>
                  <a:ea typeface="MiSans Normal" pitchFamily="2" charset="-122"/>
                </a:rPr>
                <a:t>Equation</a:t>
              </a:r>
              <a:r>
                <a:rPr kumimoji="1" lang="zh-CN" altLang="en-US" sz="2400" b="1" spc="300" dirty="0">
                  <a:latin typeface="MiSans Normal" pitchFamily="2" charset="-122"/>
                  <a:ea typeface="MiSans Normal" pitchFamily="2" charset="-122"/>
                </a:rPr>
                <a:t> </a:t>
              </a:r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of</a:t>
              </a:r>
              <a:r>
                <a:rPr kumimoji="1" lang="zh-CN" altLang="en-US" sz="2400" b="1" spc="300" dirty="0">
                  <a:latin typeface="MiSans Normal" pitchFamily="2" charset="-122"/>
                  <a:ea typeface="MiSans Normal" pitchFamily="2" charset="-122"/>
                </a:rPr>
                <a:t> </a:t>
              </a:r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Ellipse</a:t>
              </a:r>
              <a:endParaRPr kumimoji="1" lang="zh-CN" altLang="en-US" sz="2400" b="1" spc="300" dirty="0">
                <a:latin typeface="MiSans Normal" pitchFamily="2" charset="-122"/>
                <a:ea typeface="MiSans Normal" pitchFamily="2" charset="-122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2441E6-4347-D0F1-61AF-5B4ABD9ADDDD}"/>
              </a:ext>
            </a:extLst>
          </p:cNvPr>
          <p:cNvGrpSpPr/>
          <p:nvPr/>
        </p:nvGrpSpPr>
        <p:grpSpPr>
          <a:xfrm>
            <a:off x="-6127560" y="1763016"/>
            <a:ext cx="3849055" cy="3943393"/>
            <a:chOff x="7662664" y="2128776"/>
            <a:chExt cx="3849055" cy="3943393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94B432F-3271-F929-101E-3F5C6404C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F44D361-6A81-92D7-1175-717C1C2FCB64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442727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5CDD3F-0E6F-6585-47CB-4679B5F1E107}"/>
                    </a:ext>
                  </a:extLst>
                </p:cNvPr>
                <p:cNvSpPr txBox="1"/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5CDD3F-0E6F-6585-47CB-4679B5F1E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6CCB9DF-4A40-164B-2C57-927024F72545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6CCB9DF-4A40-164B-2C57-927024F72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8571" r="-35714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8F9550-54B0-1E85-9C19-0F0E175CEB39}"/>
                    </a:ext>
                  </a:extLst>
                </p:cNvPr>
                <p:cNvSpPr txBox="1"/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8F9550-54B0-1E85-9C19-0F0E175CE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9CAFB3-CCD7-75B0-E98C-42D2D1AEF5DE}"/>
                  </a:ext>
                </a:extLst>
              </p:cNvPr>
              <p:cNvSpPr txBox="1"/>
              <p:nvPr/>
            </p:nvSpPr>
            <p:spPr>
              <a:xfrm>
                <a:off x="4923146" y="3990190"/>
                <a:ext cx="2360646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CN" sz="320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kumimoji="1" lang="en-US" altLang="zh-CN" sz="32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1" lang="en-US" altLang="zh-CN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9CAFB3-CCD7-75B0-E98C-42D2D1AE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146" y="3990190"/>
                <a:ext cx="2360646" cy="988156"/>
              </a:xfrm>
              <a:prstGeom prst="rect">
                <a:avLst/>
              </a:prstGeom>
              <a:blipFill>
                <a:blip r:embed="rId5"/>
                <a:stretch>
                  <a:fillRect l="-1604" r="-1070" b="-12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6211FF32-284F-1C44-BA5F-B84F35816A8D}"/>
              </a:ext>
            </a:extLst>
          </p:cNvPr>
          <p:cNvSpPr/>
          <p:nvPr/>
        </p:nvSpPr>
        <p:spPr>
          <a:xfrm>
            <a:off x="-5647038" y="3196946"/>
            <a:ext cx="2545492" cy="17056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BE6537-3AB2-0151-58E2-57089F529AD2}"/>
              </a:ext>
            </a:extLst>
          </p:cNvPr>
          <p:cNvSpPr txBox="1"/>
          <p:nvPr/>
        </p:nvSpPr>
        <p:spPr>
          <a:xfrm>
            <a:off x="10367026" y="402771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ELLIPSE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DCA13-0CF5-F36B-D551-FEDB9888339E}"/>
              </a:ext>
            </a:extLst>
          </p:cNvPr>
          <p:cNvSpPr txBox="1"/>
          <p:nvPr/>
        </p:nvSpPr>
        <p:spPr>
          <a:xfrm>
            <a:off x="630591" y="402772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C9DDE8-9895-8882-1A0B-0B4CB1E9617A}"/>
              </a:ext>
            </a:extLst>
          </p:cNvPr>
          <p:cNvSpPr txBox="1"/>
          <p:nvPr/>
        </p:nvSpPr>
        <p:spPr>
          <a:xfrm>
            <a:off x="369126" y="402771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椭</a:t>
            </a:r>
          </a:p>
        </p:txBody>
      </p:sp>
    </p:spTree>
    <p:extLst>
      <p:ext uri="{BB962C8B-B14F-4D97-AF65-F5344CB8AC3E}">
        <p14:creationId xmlns:p14="http://schemas.microsoft.com/office/powerpoint/2010/main" val="397623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8DA627DA-B535-0C12-2D32-2E0A65C190E6}"/>
              </a:ext>
            </a:extLst>
          </p:cNvPr>
          <p:cNvSpPr/>
          <p:nvPr/>
        </p:nvSpPr>
        <p:spPr>
          <a:xfrm rot="10800000">
            <a:off x="5024203" y="-134071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428BD4-8D0F-AE9D-E41D-9E2CA334A4BB}"/>
              </a:ext>
            </a:extLst>
          </p:cNvPr>
          <p:cNvSpPr/>
          <p:nvPr/>
        </p:nvSpPr>
        <p:spPr>
          <a:xfrm>
            <a:off x="5024203" y="1285406"/>
            <a:ext cx="2143594" cy="21435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225715-B064-45A4-3469-39A5387EFD0E}"/>
              </a:ext>
            </a:extLst>
          </p:cNvPr>
          <p:cNvGrpSpPr/>
          <p:nvPr/>
        </p:nvGrpSpPr>
        <p:grpSpPr>
          <a:xfrm>
            <a:off x="-6127560" y="1763016"/>
            <a:ext cx="3849055" cy="3943393"/>
            <a:chOff x="7662664" y="2128776"/>
            <a:chExt cx="3849055" cy="394339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E31FA6-7FDD-6DCB-AF1A-B02AA7C2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6B7EFB6-A065-E2C1-E0CF-F0C8D0E49028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442727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80614F-9750-CB93-EAF3-664BA41A5909}"/>
                    </a:ext>
                  </a:extLst>
                </p:cNvPr>
                <p:cNvSpPr txBox="1"/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5CDD3F-0E6F-6585-47CB-4679B5F1E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3D5388-4232-8789-70AF-A003BBBD65BE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6CCB9DF-4A40-164B-2C57-927024F72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8571" r="-35714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66BCA9-606C-3698-4C3F-3FA3ECAED4D2}"/>
                    </a:ext>
                  </a:extLst>
                </p:cNvPr>
                <p:cNvSpPr txBox="1"/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8F9550-54B0-1E85-9C19-0F0E175CE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3C9697FE-C31B-7398-E196-854D9073FE96}"/>
              </a:ext>
            </a:extLst>
          </p:cNvPr>
          <p:cNvSpPr txBox="1"/>
          <p:nvPr/>
        </p:nvSpPr>
        <p:spPr>
          <a:xfrm>
            <a:off x="10367026" y="402771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ELLIPSE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1E74A1-03C8-BD43-DFA3-8B5ECAA26C0A}"/>
              </a:ext>
            </a:extLst>
          </p:cNvPr>
          <p:cNvSpPr txBox="1"/>
          <p:nvPr/>
        </p:nvSpPr>
        <p:spPr>
          <a:xfrm>
            <a:off x="630591" y="402772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圆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50985-600B-B01F-6005-DE46086707F7}"/>
              </a:ext>
            </a:extLst>
          </p:cNvPr>
          <p:cNvSpPr txBox="1"/>
          <p:nvPr/>
        </p:nvSpPr>
        <p:spPr>
          <a:xfrm>
            <a:off x="369126" y="402771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椭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BEA836-CDA4-E8E3-3323-AF662F70C555}"/>
              </a:ext>
            </a:extLst>
          </p:cNvPr>
          <p:cNvSpPr/>
          <p:nvPr/>
        </p:nvSpPr>
        <p:spPr>
          <a:xfrm>
            <a:off x="-5685265" y="3196946"/>
            <a:ext cx="2545492" cy="170568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1958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6A67A719-7842-A67D-1CCF-8D927523C3D8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A627DA-B535-0C12-2D32-2E0A65C190E6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BFF10-D9EF-721C-95D2-F80F0F947901}"/>
              </a:ext>
            </a:extLst>
          </p:cNvPr>
          <p:cNvCxnSpPr>
            <a:cxnSpLocks/>
          </p:cNvCxnSpPr>
          <p:nvPr/>
        </p:nvCxnSpPr>
        <p:spPr>
          <a:xfrm>
            <a:off x="4479649" y="-3678010"/>
            <a:ext cx="32327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41EDA64-EA93-0688-7FCE-29461311AACA}"/>
              </a:ext>
            </a:extLst>
          </p:cNvPr>
          <p:cNvSpPr txBox="1"/>
          <p:nvPr/>
        </p:nvSpPr>
        <p:spPr>
          <a:xfrm>
            <a:off x="10367026" y="402771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ELLIPSE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E1087-1C4B-067B-80AA-FCE3A67229B4}"/>
              </a:ext>
            </a:extLst>
          </p:cNvPr>
          <p:cNvSpPr txBox="1"/>
          <p:nvPr/>
        </p:nvSpPr>
        <p:spPr>
          <a:xfrm>
            <a:off x="630591" y="402772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圆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EFFF2B-3CA2-087F-57A3-F2F76899C789}"/>
              </a:ext>
            </a:extLst>
          </p:cNvPr>
          <p:cNvSpPr txBox="1"/>
          <p:nvPr/>
        </p:nvSpPr>
        <p:spPr>
          <a:xfrm>
            <a:off x="369126" y="402771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椭</a:t>
            </a:r>
          </a:p>
        </p:txBody>
      </p:sp>
    </p:spTree>
    <p:extLst>
      <p:ext uri="{BB962C8B-B14F-4D97-AF65-F5344CB8AC3E}">
        <p14:creationId xmlns:p14="http://schemas.microsoft.com/office/powerpoint/2010/main" val="2549096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807FED-B357-F21F-2468-7D3CB863EF2D}"/>
              </a:ext>
            </a:extLst>
          </p:cNvPr>
          <p:cNvSpPr txBox="1"/>
          <p:nvPr/>
        </p:nvSpPr>
        <p:spPr>
          <a:xfrm>
            <a:off x="-3866470" y="4976178"/>
            <a:ext cx="3531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253A8E-2566-4396-42D2-29510998A482}"/>
              </a:ext>
            </a:extLst>
          </p:cNvPr>
          <p:cNvSpPr txBox="1"/>
          <p:nvPr/>
        </p:nvSpPr>
        <p:spPr>
          <a:xfrm>
            <a:off x="-3814019" y="5896515"/>
            <a:ext cx="2912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32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DAF1CE-BAB9-0302-0996-D55283D17441}"/>
              </a:ext>
            </a:extLst>
          </p:cNvPr>
          <p:cNvSpPr txBox="1"/>
          <p:nvPr/>
        </p:nvSpPr>
        <p:spPr>
          <a:xfrm>
            <a:off x="-3814019" y="4639205"/>
            <a:ext cx="358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2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号称理科高数最难的章节之一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71BAF-8D66-3521-38F0-6BE96E2253D2}"/>
              </a:ext>
            </a:extLst>
          </p:cNvPr>
          <p:cNvSpPr txBox="1"/>
          <p:nvPr/>
        </p:nvSpPr>
        <p:spPr>
          <a:xfrm>
            <a:off x="12827310" y="4566186"/>
            <a:ext cx="1781257" cy="1889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谢品文（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43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何胜威（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25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MY" sz="2000" dirty="0">
                <a:latin typeface="MiSans Normal" pitchFamily="2" charset="-122"/>
                <a:ea typeface="MiSans Normal" pitchFamily="2" charset="-122"/>
              </a:rPr>
              <a:t>刘爱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恩（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11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关宇涵（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05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4C73B1E-6DAE-B1F0-0A52-FFC979C8F0FE}"/>
              </a:ext>
            </a:extLst>
          </p:cNvPr>
          <p:cNvSpPr/>
          <p:nvPr/>
        </p:nvSpPr>
        <p:spPr>
          <a:xfrm>
            <a:off x="1" y="4556078"/>
            <a:ext cx="429278" cy="18991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A67F925-8A07-5309-5BCC-3AA21AE95E98}"/>
              </a:ext>
            </a:extLst>
          </p:cNvPr>
          <p:cNvCxnSpPr>
            <a:cxnSpLocks/>
          </p:cNvCxnSpPr>
          <p:nvPr/>
        </p:nvCxnSpPr>
        <p:spPr>
          <a:xfrm>
            <a:off x="489857" y="4556078"/>
            <a:ext cx="0" cy="1899151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4" descr="圆锥曲线">
            <a:extLst>
              <a:ext uri="{FF2B5EF4-FFF2-40B4-BE49-F238E27FC236}">
                <a16:creationId xmlns:a16="http://schemas.microsoft.com/office/drawing/2014/main" id="{2CC19722-1D0A-5E01-D04A-F5624E939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87" y="584117"/>
            <a:ext cx="9103626" cy="56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337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85BFFC-8C42-A640-D65F-B9C6A4D97186}"/>
              </a:ext>
            </a:extLst>
          </p:cNvPr>
          <p:cNvCxnSpPr>
            <a:cxnSpLocks/>
          </p:cNvCxnSpPr>
          <p:nvPr/>
        </p:nvCxnSpPr>
        <p:spPr>
          <a:xfrm flipV="1">
            <a:off x="5024202" y="2057783"/>
            <a:ext cx="2145814" cy="121914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A71870-5535-8BA8-552D-42E9D138F99C}"/>
              </a:ext>
            </a:extLst>
          </p:cNvPr>
          <p:cNvSpPr txBox="1"/>
          <p:nvPr/>
        </p:nvSpPr>
        <p:spPr>
          <a:xfrm>
            <a:off x="10367026" y="402771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ELLIPSE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23B06-02C4-AF93-903C-42F345525260}"/>
              </a:ext>
            </a:extLst>
          </p:cNvPr>
          <p:cNvSpPr txBox="1"/>
          <p:nvPr/>
        </p:nvSpPr>
        <p:spPr>
          <a:xfrm>
            <a:off x="630591" y="402772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9CF8F-B371-A876-C7EA-8880EC38C9AD}"/>
              </a:ext>
            </a:extLst>
          </p:cNvPr>
          <p:cNvSpPr txBox="1"/>
          <p:nvPr/>
        </p:nvSpPr>
        <p:spPr>
          <a:xfrm>
            <a:off x="369126" y="402771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椭</a:t>
            </a:r>
          </a:p>
        </p:txBody>
      </p:sp>
    </p:spTree>
    <p:extLst>
      <p:ext uri="{BB962C8B-B14F-4D97-AF65-F5344CB8AC3E}">
        <p14:creationId xmlns:p14="http://schemas.microsoft.com/office/powerpoint/2010/main" val="3612762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85BFFC-8C42-A640-D65F-B9C6A4D97186}"/>
              </a:ext>
            </a:extLst>
          </p:cNvPr>
          <p:cNvCxnSpPr>
            <a:cxnSpLocks/>
          </p:cNvCxnSpPr>
          <p:nvPr/>
        </p:nvCxnSpPr>
        <p:spPr>
          <a:xfrm>
            <a:off x="4800600" y="1876926"/>
            <a:ext cx="2367197" cy="92643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A71870-5535-8BA8-552D-42E9D138F99C}"/>
              </a:ext>
            </a:extLst>
          </p:cNvPr>
          <p:cNvSpPr txBox="1"/>
          <p:nvPr/>
        </p:nvSpPr>
        <p:spPr>
          <a:xfrm>
            <a:off x="10367026" y="402771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ELLIPSE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23B06-02C4-AF93-903C-42F345525260}"/>
              </a:ext>
            </a:extLst>
          </p:cNvPr>
          <p:cNvSpPr txBox="1"/>
          <p:nvPr/>
        </p:nvSpPr>
        <p:spPr>
          <a:xfrm>
            <a:off x="630591" y="402772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圆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9CF8F-B371-A876-C7EA-8880EC38C9AD}"/>
              </a:ext>
            </a:extLst>
          </p:cNvPr>
          <p:cNvSpPr txBox="1"/>
          <p:nvPr/>
        </p:nvSpPr>
        <p:spPr>
          <a:xfrm>
            <a:off x="369126" y="402771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椭</a:t>
            </a:r>
          </a:p>
        </p:txBody>
      </p:sp>
    </p:spTree>
    <p:extLst>
      <p:ext uri="{BB962C8B-B14F-4D97-AF65-F5344CB8AC3E}">
        <p14:creationId xmlns:p14="http://schemas.microsoft.com/office/powerpoint/2010/main" val="42966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8B14688-C2A0-20D3-F2DF-C483C6CF8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7" t="-1309" r="50960" b="60366"/>
          <a:stretch/>
        </p:blipFill>
        <p:spPr bwMode="auto">
          <a:xfrm>
            <a:off x="3586843" y="623482"/>
            <a:ext cx="5018314" cy="56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56D68-2FA8-B195-030F-DB9FDEE1FDD8}"/>
              </a:ext>
            </a:extLst>
          </p:cNvPr>
          <p:cNvSpPr txBox="1"/>
          <p:nvPr/>
        </p:nvSpPr>
        <p:spPr>
          <a:xfrm>
            <a:off x="10367026" y="402771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ELLIPSE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CA5313-96DC-481A-04BF-ACDF854DB2AC}"/>
              </a:ext>
            </a:extLst>
          </p:cNvPr>
          <p:cNvSpPr txBox="1"/>
          <p:nvPr/>
        </p:nvSpPr>
        <p:spPr>
          <a:xfrm>
            <a:off x="630591" y="402772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圆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62FA0-BE8E-B383-6241-EA80A9861B2B}"/>
              </a:ext>
            </a:extLst>
          </p:cNvPr>
          <p:cNvSpPr txBox="1"/>
          <p:nvPr/>
        </p:nvSpPr>
        <p:spPr>
          <a:xfrm>
            <a:off x="369126" y="402771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椭</a:t>
            </a:r>
          </a:p>
        </p:txBody>
      </p:sp>
    </p:spTree>
    <p:extLst>
      <p:ext uri="{BB962C8B-B14F-4D97-AF65-F5344CB8AC3E}">
        <p14:creationId xmlns:p14="http://schemas.microsoft.com/office/powerpoint/2010/main" val="22321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8F6772-2226-62F4-AF36-33DEEEC4B97A}"/>
              </a:ext>
            </a:extLst>
          </p:cNvPr>
          <p:cNvSpPr txBox="1"/>
          <p:nvPr/>
        </p:nvSpPr>
        <p:spPr>
          <a:xfrm>
            <a:off x="4881565" y="5459187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这是  </a:t>
            </a:r>
            <a:r>
              <a:rPr lang="zh-CN" altLang="en-US" sz="1200" dirty="0"/>
              <a:t> </a:t>
            </a:r>
            <a:r>
              <a:rPr lang="zh-CN" altLang="en-US" dirty="0"/>
              <a:t>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0F8B19-9D35-5AF1-1033-26C8CB53B8DA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DD53B-E067-3C93-97E9-5C35DF893404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8C3927DC-3621-502D-59E5-AA078B5C066E}"/>
              </a:ext>
            </a:extLst>
          </p:cNvPr>
          <p:cNvSpPr/>
          <p:nvPr/>
        </p:nvSpPr>
        <p:spPr>
          <a:xfrm>
            <a:off x="3425952" y="3355583"/>
            <a:ext cx="5340096" cy="0"/>
          </a:xfrm>
          <a:custGeom>
            <a:avLst/>
            <a:gdLst>
              <a:gd name="connsiteX0" fmla="*/ 0 w 5340096"/>
              <a:gd name="connsiteY0" fmla="*/ 0 h 0"/>
              <a:gd name="connsiteX1" fmla="*/ 5340096 w 53400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40096">
                <a:moveTo>
                  <a:pt x="0" y="0"/>
                </a:moveTo>
                <a:lnTo>
                  <a:pt x="5340096" y="0"/>
                </a:lnTo>
              </a:path>
            </a:pathLst>
          </a:cu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520F6-E91A-B289-7605-8DDA9959DBAC}"/>
              </a:ext>
            </a:extLst>
          </p:cNvPr>
          <p:cNvSpPr txBox="1"/>
          <p:nvPr/>
        </p:nvSpPr>
        <p:spPr>
          <a:xfrm>
            <a:off x="6665843" y="5434254"/>
            <a:ext cx="649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线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9F526-E6EF-54EE-4563-4D6203C025C3}"/>
              </a:ext>
            </a:extLst>
          </p:cNvPr>
          <p:cNvSpPr txBox="1"/>
          <p:nvPr/>
        </p:nvSpPr>
        <p:spPr>
          <a:xfrm>
            <a:off x="6167740" y="7195222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抛物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951138-AE86-176B-1B77-6E7948CA0E71}"/>
              </a:ext>
            </a:extLst>
          </p:cNvPr>
          <p:cNvSpPr txBox="1"/>
          <p:nvPr/>
        </p:nvSpPr>
        <p:spPr>
          <a:xfrm>
            <a:off x="5784573" y="5420296"/>
            <a:ext cx="649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一</a:t>
            </a:r>
          </a:p>
        </p:txBody>
      </p:sp>
    </p:spTree>
    <p:extLst>
      <p:ext uri="{BB962C8B-B14F-4D97-AF65-F5344CB8AC3E}">
        <p14:creationId xmlns:p14="http://schemas.microsoft.com/office/powerpoint/2010/main" val="4174838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0F8B19-9D35-5AF1-1033-26C8CB53B8DA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DD53B-E067-3C93-97E9-5C35DF893404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40E0E61-E1BC-F9C2-C511-4D61284EDA14}"/>
              </a:ext>
            </a:extLst>
          </p:cNvPr>
          <p:cNvSpPr/>
          <p:nvPr/>
        </p:nvSpPr>
        <p:spPr>
          <a:xfrm>
            <a:off x="4558748" y="2388697"/>
            <a:ext cx="2743200" cy="2080605"/>
          </a:xfrm>
          <a:custGeom>
            <a:avLst/>
            <a:gdLst>
              <a:gd name="connsiteX0" fmla="*/ 0 w 2743200"/>
              <a:gd name="connsiteY0" fmla="*/ 26504 h 2080605"/>
              <a:gd name="connsiteX1" fmla="*/ 1391478 w 2743200"/>
              <a:gd name="connsiteY1" fmla="*/ 2080591 h 2080605"/>
              <a:gd name="connsiteX2" fmla="*/ 2743200 w 2743200"/>
              <a:gd name="connsiteY2" fmla="*/ 0 h 20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080605">
                <a:moveTo>
                  <a:pt x="0" y="26504"/>
                </a:moveTo>
                <a:cubicBezTo>
                  <a:pt x="467139" y="1055756"/>
                  <a:pt x="934278" y="2085008"/>
                  <a:pt x="1391478" y="2080591"/>
                </a:cubicBezTo>
                <a:cubicBezTo>
                  <a:pt x="1848678" y="2076174"/>
                  <a:pt x="2295939" y="1038087"/>
                  <a:pt x="274320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A8E2E-F155-8FD4-8CB9-A088D4692D85}"/>
              </a:ext>
            </a:extLst>
          </p:cNvPr>
          <p:cNvSpPr txBox="1"/>
          <p:nvPr/>
        </p:nvSpPr>
        <p:spPr>
          <a:xfrm>
            <a:off x="7076661" y="5434254"/>
            <a:ext cx="649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8A57C-1145-B654-68B3-08D833434AAF}"/>
              </a:ext>
            </a:extLst>
          </p:cNvPr>
          <p:cNvSpPr txBox="1"/>
          <p:nvPr/>
        </p:nvSpPr>
        <p:spPr>
          <a:xfrm>
            <a:off x="6167740" y="5459187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抛物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BCD713-5AE6-C5A9-68CB-C0FB360C5EB1}"/>
              </a:ext>
            </a:extLst>
          </p:cNvPr>
          <p:cNvSpPr txBox="1"/>
          <p:nvPr/>
        </p:nvSpPr>
        <p:spPr>
          <a:xfrm>
            <a:off x="4351478" y="5459187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这是  </a:t>
            </a:r>
            <a:r>
              <a:rPr lang="zh-CN" altLang="en-US" sz="1200" dirty="0"/>
              <a:t> </a:t>
            </a:r>
            <a:r>
              <a:rPr lang="zh-CN" altLang="en-US" dirty="0"/>
              <a:t>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1353FB-9CAB-602F-DEA9-992FAF69368B}"/>
              </a:ext>
            </a:extLst>
          </p:cNvPr>
          <p:cNvSpPr txBox="1"/>
          <p:nvPr/>
        </p:nvSpPr>
        <p:spPr>
          <a:xfrm>
            <a:off x="5254486" y="5420296"/>
            <a:ext cx="649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808FAF-5598-4128-5F81-931DCF51BB60}"/>
              </a:ext>
            </a:extLst>
          </p:cNvPr>
          <p:cNvSpPr txBox="1"/>
          <p:nvPr/>
        </p:nvSpPr>
        <p:spPr>
          <a:xfrm>
            <a:off x="5241233" y="7275600"/>
            <a:ext cx="649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两</a:t>
            </a:r>
          </a:p>
        </p:txBody>
      </p:sp>
    </p:spTree>
    <p:extLst>
      <p:ext uri="{BB962C8B-B14F-4D97-AF65-F5344CB8AC3E}">
        <p14:creationId xmlns:p14="http://schemas.microsoft.com/office/powerpoint/2010/main" val="1033596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0F8B19-9D35-5AF1-1033-26C8CB53B8DA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DD53B-E067-3C93-97E9-5C35DF893404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40E0E61-E1BC-F9C2-C511-4D61284EDA14}"/>
              </a:ext>
            </a:extLst>
          </p:cNvPr>
          <p:cNvSpPr/>
          <p:nvPr/>
        </p:nvSpPr>
        <p:spPr>
          <a:xfrm>
            <a:off x="4558748" y="1348396"/>
            <a:ext cx="2743200" cy="1288788"/>
          </a:xfrm>
          <a:custGeom>
            <a:avLst/>
            <a:gdLst>
              <a:gd name="connsiteX0" fmla="*/ 0 w 2743200"/>
              <a:gd name="connsiteY0" fmla="*/ 26504 h 2080605"/>
              <a:gd name="connsiteX1" fmla="*/ 1391478 w 2743200"/>
              <a:gd name="connsiteY1" fmla="*/ 2080591 h 2080605"/>
              <a:gd name="connsiteX2" fmla="*/ 2743200 w 2743200"/>
              <a:gd name="connsiteY2" fmla="*/ 0 h 20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080605">
                <a:moveTo>
                  <a:pt x="0" y="26504"/>
                </a:moveTo>
                <a:cubicBezTo>
                  <a:pt x="467139" y="1055756"/>
                  <a:pt x="934278" y="2085008"/>
                  <a:pt x="1391478" y="2080591"/>
                </a:cubicBezTo>
                <a:cubicBezTo>
                  <a:pt x="1848678" y="2076174"/>
                  <a:pt x="2295939" y="1038087"/>
                  <a:pt x="274320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A8E2E-F155-8FD4-8CB9-A088D4692D85}"/>
              </a:ext>
            </a:extLst>
          </p:cNvPr>
          <p:cNvSpPr txBox="1"/>
          <p:nvPr/>
        </p:nvSpPr>
        <p:spPr>
          <a:xfrm>
            <a:off x="7076661" y="5434254"/>
            <a:ext cx="649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8A57C-1145-B654-68B3-08D833434AAF}"/>
              </a:ext>
            </a:extLst>
          </p:cNvPr>
          <p:cNvSpPr txBox="1"/>
          <p:nvPr/>
        </p:nvSpPr>
        <p:spPr>
          <a:xfrm>
            <a:off x="6167740" y="5459187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抛物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514B3B1-D3AA-6947-5467-6D8FF76E16EB}"/>
              </a:ext>
            </a:extLst>
          </p:cNvPr>
          <p:cNvSpPr/>
          <p:nvPr/>
        </p:nvSpPr>
        <p:spPr>
          <a:xfrm rot="10800000">
            <a:off x="4558748" y="3429000"/>
            <a:ext cx="2743200" cy="1288788"/>
          </a:xfrm>
          <a:custGeom>
            <a:avLst/>
            <a:gdLst>
              <a:gd name="connsiteX0" fmla="*/ 0 w 2743200"/>
              <a:gd name="connsiteY0" fmla="*/ 26504 h 2080605"/>
              <a:gd name="connsiteX1" fmla="*/ 1391478 w 2743200"/>
              <a:gd name="connsiteY1" fmla="*/ 2080591 h 2080605"/>
              <a:gd name="connsiteX2" fmla="*/ 2743200 w 2743200"/>
              <a:gd name="connsiteY2" fmla="*/ 0 h 20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080605">
                <a:moveTo>
                  <a:pt x="0" y="26504"/>
                </a:moveTo>
                <a:cubicBezTo>
                  <a:pt x="467139" y="1055756"/>
                  <a:pt x="934278" y="2085008"/>
                  <a:pt x="1391478" y="2080591"/>
                </a:cubicBezTo>
                <a:cubicBezTo>
                  <a:pt x="1848678" y="2076174"/>
                  <a:pt x="2295939" y="1038087"/>
                  <a:pt x="274320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808EB-1AC2-BD57-897C-E37DB077155B}"/>
              </a:ext>
            </a:extLst>
          </p:cNvPr>
          <p:cNvSpPr txBox="1"/>
          <p:nvPr/>
        </p:nvSpPr>
        <p:spPr>
          <a:xfrm>
            <a:off x="4338225" y="5459187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这是  </a:t>
            </a:r>
            <a:r>
              <a:rPr lang="zh-CN" altLang="en-US" sz="1200" dirty="0"/>
              <a:t> </a:t>
            </a:r>
            <a:r>
              <a:rPr lang="zh-CN" altLang="en-US" dirty="0"/>
              <a:t>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D5CC0-7770-4E12-2B10-61BDECD4B1EC}"/>
              </a:ext>
            </a:extLst>
          </p:cNvPr>
          <p:cNvSpPr txBox="1"/>
          <p:nvPr/>
        </p:nvSpPr>
        <p:spPr>
          <a:xfrm>
            <a:off x="5241233" y="5420296"/>
            <a:ext cx="649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05038-3F8D-6712-4403-A95002424C07}"/>
              </a:ext>
            </a:extLst>
          </p:cNvPr>
          <p:cNvSpPr txBox="1"/>
          <p:nvPr/>
        </p:nvSpPr>
        <p:spPr>
          <a:xfrm>
            <a:off x="6167740" y="7222470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双曲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3CA789-1D33-4A63-82EB-FE385B49C484}"/>
              </a:ext>
            </a:extLst>
          </p:cNvPr>
          <p:cNvSpPr txBox="1"/>
          <p:nvPr/>
        </p:nvSpPr>
        <p:spPr>
          <a:xfrm>
            <a:off x="5254486" y="7222469"/>
            <a:ext cx="649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一</a:t>
            </a:r>
          </a:p>
        </p:txBody>
      </p:sp>
    </p:spTree>
    <p:extLst>
      <p:ext uri="{BB962C8B-B14F-4D97-AF65-F5344CB8AC3E}">
        <p14:creationId xmlns:p14="http://schemas.microsoft.com/office/powerpoint/2010/main" val="2007308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10F8B19-9D35-5AF1-1033-26C8CB53B8DA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7DD53B-E067-3C93-97E9-5C35DF893404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B40E0E61-E1BC-F9C2-C511-4D61284EDA14}"/>
              </a:ext>
            </a:extLst>
          </p:cNvPr>
          <p:cNvSpPr/>
          <p:nvPr/>
        </p:nvSpPr>
        <p:spPr>
          <a:xfrm>
            <a:off x="4558748" y="1348396"/>
            <a:ext cx="2743200" cy="1288788"/>
          </a:xfrm>
          <a:custGeom>
            <a:avLst/>
            <a:gdLst>
              <a:gd name="connsiteX0" fmla="*/ 0 w 2743200"/>
              <a:gd name="connsiteY0" fmla="*/ 26504 h 2080605"/>
              <a:gd name="connsiteX1" fmla="*/ 1391478 w 2743200"/>
              <a:gd name="connsiteY1" fmla="*/ 2080591 h 2080605"/>
              <a:gd name="connsiteX2" fmla="*/ 2743200 w 2743200"/>
              <a:gd name="connsiteY2" fmla="*/ 0 h 20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080605">
                <a:moveTo>
                  <a:pt x="0" y="26504"/>
                </a:moveTo>
                <a:cubicBezTo>
                  <a:pt x="467139" y="1055756"/>
                  <a:pt x="934278" y="2085008"/>
                  <a:pt x="1391478" y="2080591"/>
                </a:cubicBezTo>
                <a:cubicBezTo>
                  <a:pt x="1848678" y="2076174"/>
                  <a:pt x="2295939" y="1038087"/>
                  <a:pt x="274320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7A8E2E-F155-8FD4-8CB9-A088D4692D85}"/>
              </a:ext>
            </a:extLst>
          </p:cNvPr>
          <p:cNvSpPr txBox="1"/>
          <p:nvPr/>
        </p:nvSpPr>
        <p:spPr>
          <a:xfrm>
            <a:off x="7076661" y="5434254"/>
            <a:ext cx="649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C8A57C-1145-B654-68B3-08D833434AAF}"/>
              </a:ext>
            </a:extLst>
          </p:cNvPr>
          <p:cNvSpPr txBox="1"/>
          <p:nvPr/>
        </p:nvSpPr>
        <p:spPr>
          <a:xfrm>
            <a:off x="6167740" y="5459187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双曲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514B3B1-D3AA-6947-5467-6D8FF76E16EB}"/>
              </a:ext>
            </a:extLst>
          </p:cNvPr>
          <p:cNvSpPr/>
          <p:nvPr/>
        </p:nvSpPr>
        <p:spPr>
          <a:xfrm rot="10800000">
            <a:off x="4558748" y="3429000"/>
            <a:ext cx="2743200" cy="1288788"/>
          </a:xfrm>
          <a:custGeom>
            <a:avLst/>
            <a:gdLst>
              <a:gd name="connsiteX0" fmla="*/ 0 w 2743200"/>
              <a:gd name="connsiteY0" fmla="*/ 26504 h 2080605"/>
              <a:gd name="connsiteX1" fmla="*/ 1391478 w 2743200"/>
              <a:gd name="connsiteY1" fmla="*/ 2080591 h 2080605"/>
              <a:gd name="connsiteX2" fmla="*/ 2743200 w 2743200"/>
              <a:gd name="connsiteY2" fmla="*/ 0 h 2080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3200" h="2080605">
                <a:moveTo>
                  <a:pt x="0" y="26504"/>
                </a:moveTo>
                <a:cubicBezTo>
                  <a:pt x="467139" y="1055756"/>
                  <a:pt x="934278" y="2085008"/>
                  <a:pt x="1391478" y="2080591"/>
                </a:cubicBezTo>
                <a:cubicBezTo>
                  <a:pt x="1848678" y="2076174"/>
                  <a:pt x="2295939" y="1038087"/>
                  <a:pt x="2743200" y="0"/>
                </a:cubicBezTo>
              </a:path>
            </a:pathLst>
          </a:cu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808EB-1AC2-BD57-897C-E37DB077155B}"/>
              </a:ext>
            </a:extLst>
          </p:cNvPr>
          <p:cNvSpPr txBox="1"/>
          <p:nvPr/>
        </p:nvSpPr>
        <p:spPr>
          <a:xfrm>
            <a:off x="4338225" y="5459187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这是  </a:t>
            </a:r>
            <a:r>
              <a:rPr lang="zh-CN" altLang="en-US" sz="1200" dirty="0"/>
              <a:t> </a:t>
            </a:r>
            <a:r>
              <a:rPr lang="zh-CN" altLang="en-US" dirty="0"/>
              <a:t>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A9847B-134A-94A4-1A30-8CEE9AEDCF8C}"/>
              </a:ext>
            </a:extLst>
          </p:cNvPr>
          <p:cNvSpPr txBox="1"/>
          <p:nvPr/>
        </p:nvSpPr>
        <p:spPr>
          <a:xfrm>
            <a:off x="5241233" y="7056940"/>
            <a:ext cx="649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93474A-3D84-AAC2-C924-92EBE0D9EAE6}"/>
              </a:ext>
            </a:extLst>
          </p:cNvPr>
          <p:cNvSpPr txBox="1"/>
          <p:nvPr/>
        </p:nvSpPr>
        <p:spPr>
          <a:xfrm>
            <a:off x="5254486" y="5420296"/>
            <a:ext cx="649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/>
              <a:t>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06097-152D-89A0-D412-FD52BB85B189}"/>
              </a:ext>
            </a:extLst>
          </p:cNvPr>
          <p:cNvSpPr txBox="1"/>
          <p:nvPr/>
        </p:nvSpPr>
        <p:spPr>
          <a:xfrm>
            <a:off x="6167740" y="7056940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抛物</a:t>
            </a:r>
          </a:p>
        </p:txBody>
      </p:sp>
    </p:spTree>
    <p:extLst>
      <p:ext uri="{BB962C8B-B14F-4D97-AF65-F5344CB8AC3E}">
        <p14:creationId xmlns:p14="http://schemas.microsoft.com/office/powerpoint/2010/main" val="745252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73B419-5407-BCA4-FAF4-7D919736C64E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8F87BD-DAD7-AB0A-6561-31DF6EB20FB2}"/>
              </a:ext>
            </a:extLst>
          </p:cNvPr>
          <p:cNvSpPr txBox="1"/>
          <p:nvPr/>
        </p:nvSpPr>
        <p:spPr>
          <a:xfrm>
            <a:off x="4731684" y="3761509"/>
            <a:ext cx="272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6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400" b="1" spc="6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63ED1-EFF7-5764-A512-E6D09CA3CB73}"/>
              </a:ext>
            </a:extLst>
          </p:cNvPr>
          <p:cNvSpPr txBox="1"/>
          <p:nvPr/>
        </p:nvSpPr>
        <p:spPr>
          <a:xfrm>
            <a:off x="6294783" y="2967135"/>
            <a:ext cx="64935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400" b="1" dirty="0"/>
              <a:t>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7FB816-DE8F-0543-3DA3-ACD1F24DC303}"/>
              </a:ext>
            </a:extLst>
          </p:cNvPr>
          <p:cNvSpPr txBox="1"/>
          <p:nvPr/>
        </p:nvSpPr>
        <p:spPr>
          <a:xfrm>
            <a:off x="5054557" y="2992068"/>
            <a:ext cx="1412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4400" b="1" dirty="0"/>
              <a:t>双曲</a:t>
            </a:r>
          </a:p>
        </p:txBody>
      </p:sp>
    </p:spTree>
    <p:extLst>
      <p:ext uri="{BB962C8B-B14F-4D97-AF65-F5344CB8AC3E}">
        <p14:creationId xmlns:p14="http://schemas.microsoft.com/office/powerpoint/2010/main" val="79846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751473" y="402771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61FE02-AD72-AEAB-147E-B4B213911990}"/>
              </a:ext>
            </a:extLst>
          </p:cNvPr>
          <p:cNvGrpSpPr/>
          <p:nvPr/>
        </p:nvGrpSpPr>
        <p:grpSpPr>
          <a:xfrm>
            <a:off x="4171472" y="1763016"/>
            <a:ext cx="3849055" cy="3943393"/>
            <a:chOff x="7662664" y="2128776"/>
            <a:chExt cx="3849055" cy="394339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D436266-1E18-2233-7B5E-47C3892B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1EB0529-C16F-3110-A2BF-EFA83FDE606A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442727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/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667" r="-20000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/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E5335AC-9616-608A-EB9A-C2E880F5BA95}"/>
              </a:ext>
            </a:extLst>
          </p:cNvPr>
          <p:cNvSpPr txBox="1"/>
          <p:nvPr/>
        </p:nvSpPr>
        <p:spPr>
          <a:xfrm>
            <a:off x="975148" y="41602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线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76C249-F4D7-12DC-0EC1-5B880A67ED78}"/>
              </a:ext>
            </a:extLst>
          </p:cNvPr>
          <p:cNvSpPr txBox="1"/>
          <p:nvPr/>
        </p:nvSpPr>
        <p:spPr>
          <a:xfrm>
            <a:off x="369126" y="402771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双曲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E16929F7-5564-4D4A-2987-5D4C1A6C5CF0}"/>
              </a:ext>
            </a:extLst>
          </p:cNvPr>
          <p:cNvSpPr/>
          <p:nvPr/>
        </p:nvSpPr>
        <p:spPr>
          <a:xfrm>
            <a:off x="4171473" y="2269358"/>
            <a:ext cx="3544254" cy="1441250"/>
          </a:xfrm>
          <a:custGeom>
            <a:avLst/>
            <a:gdLst>
              <a:gd name="connsiteX0" fmla="*/ 0 w 3060192"/>
              <a:gd name="connsiteY0" fmla="*/ 0 h 2889506"/>
              <a:gd name="connsiteX1" fmla="*/ 1548384 w 3060192"/>
              <a:gd name="connsiteY1" fmla="*/ 2889504 h 2889506"/>
              <a:gd name="connsiteX2" fmla="*/ 3060192 w 3060192"/>
              <a:gd name="connsiteY2" fmla="*/ 12192 h 288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0192" h="2889506">
                <a:moveTo>
                  <a:pt x="0" y="0"/>
                </a:moveTo>
                <a:cubicBezTo>
                  <a:pt x="519176" y="1443736"/>
                  <a:pt x="1038352" y="2887472"/>
                  <a:pt x="1548384" y="2889504"/>
                </a:cubicBezTo>
                <a:cubicBezTo>
                  <a:pt x="2058416" y="2891536"/>
                  <a:pt x="2559304" y="1451864"/>
                  <a:pt x="3060192" y="1219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2112017-6DFD-5F5F-3E41-E3CE7FBCC4E6}"/>
              </a:ext>
            </a:extLst>
          </p:cNvPr>
          <p:cNvSpPr/>
          <p:nvPr/>
        </p:nvSpPr>
        <p:spPr>
          <a:xfrm rot="10800000">
            <a:off x="4199345" y="4447133"/>
            <a:ext cx="3544254" cy="1117439"/>
          </a:xfrm>
          <a:custGeom>
            <a:avLst/>
            <a:gdLst>
              <a:gd name="connsiteX0" fmla="*/ 0 w 3060192"/>
              <a:gd name="connsiteY0" fmla="*/ 0 h 2889506"/>
              <a:gd name="connsiteX1" fmla="*/ 1548384 w 3060192"/>
              <a:gd name="connsiteY1" fmla="*/ 2889504 h 2889506"/>
              <a:gd name="connsiteX2" fmla="*/ 3060192 w 3060192"/>
              <a:gd name="connsiteY2" fmla="*/ 12192 h 288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0192" h="2889506">
                <a:moveTo>
                  <a:pt x="0" y="0"/>
                </a:moveTo>
                <a:cubicBezTo>
                  <a:pt x="519176" y="1443736"/>
                  <a:pt x="1038352" y="2887472"/>
                  <a:pt x="1548384" y="2889504"/>
                </a:cubicBezTo>
                <a:cubicBezTo>
                  <a:pt x="2058416" y="2891536"/>
                  <a:pt x="2559304" y="1451864"/>
                  <a:pt x="3060192" y="1219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553497-1C23-9A99-570A-A220BB1193F4}"/>
                  </a:ext>
                </a:extLst>
              </p:cNvPr>
              <p:cNvSpPr txBox="1"/>
              <p:nvPr/>
            </p:nvSpPr>
            <p:spPr>
              <a:xfrm>
                <a:off x="6950245" y="3120103"/>
                <a:ext cx="1232773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8553497-1C23-9A99-570A-A220BB119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0245" y="3120103"/>
                <a:ext cx="1232773" cy="555793"/>
              </a:xfrm>
              <a:prstGeom prst="rect">
                <a:avLst/>
              </a:prstGeom>
              <a:blipFill>
                <a:blip r:embed="rId5"/>
                <a:stretch>
                  <a:fillRect l="-3061" r="-2041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70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F9837DD-A5FA-188B-9152-79B6ABF83989}"/>
              </a:ext>
            </a:extLst>
          </p:cNvPr>
          <p:cNvGrpSpPr/>
          <p:nvPr/>
        </p:nvGrpSpPr>
        <p:grpSpPr>
          <a:xfrm>
            <a:off x="3947015" y="2159146"/>
            <a:ext cx="4297972" cy="1046440"/>
            <a:chOff x="4066182" y="2170176"/>
            <a:chExt cx="4297972" cy="104644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8000D7-4B87-FD49-4CB6-ABEA074ECD15}"/>
                </a:ext>
              </a:extLst>
            </p:cNvPr>
            <p:cNvSpPr txBox="1"/>
            <p:nvPr/>
          </p:nvSpPr>
          <p:spPr>
            <a:xfrm>
              <a:off x="4523840" y="2170176"/>
              <a:ext cx="33826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3200" b="1" spc="300" dirty="0">
                  <a:latin typeface="MiSans Normal" pitchFamily="2" charset="-122"/>
                  <a:ea typeface="MiSans Normal" pitchFamily="2" charset="-122"/>
                </a:rPr>
                <a:t>双曲线的标准式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FC12C5-13EE-FC33-2EAD-D55FB1FAC884}"/>
                </a:ext>
              </a:extLst>
            </p:cNvPr>
            <p:cNvSpPr txBox="1"/>
            <p:nvPr/>
          </p:nvSpPr>
          <p:spPr>
            <a:xfrm>
              <a:off x="4066182" y="2754951"/>
              <a:ext cx="42979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MY" altLang="zh-CN" sz="2400" b="1" spc="300" dirty="0">
                  <a:latin typeface="MiSans Normal" pitchFamily="2" charset="-122"/>
                  <a:ea typeface="MiSans Normal" pitchFamily="2" charset="-122"/>
                </a:rPr>
                <a:t>Equation</a:t>
              </a:r>
              <a:r>
                <a:rPr kumimoji="1" lang="zh-CN" altLang="en-US" sz="2400" b="1" spc="300" dirty="0">
                  <a:latin typeface="MiSans Normal" pitchFamily="2" charset="-122"/>
                  <a:ea typeface="MiSans Normal" pitchFamily="2" charset="-122"/>
                </a:rPr>
                <a:t> </a:t>
              </a:r>
              <a:r>
                <a:rPr kumimoji="1" lang="en-US" altLang="zh-CN" sz="2400" b="1" spc="300" dirty="0">
                  <a:latin typeface="MiSans Normal" pitchFamily="2" charset="-122"/>
                  <a:ea typeface="MiSans Normal" pitchFamily="2" charset="-122"/>
                </a:rPr>
                <a:t>of Hyperbola</a:t>
              </a:r>
              <a:endParaRPr kumimoji="1" lang="zh-CN" altLang="en-US" sz="2400" b="1" spc="300" dirty="0">
                <a:latin typeface="MiSans Normal" pitchFamily="2" charset="-122"/>
                <a:ea typeface="MiSans Normal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9CAFB3-CCD7-75B0-E98C-42D2D1AEF5DE}"/>
                  </a:ext>
                </a:extLst>
              </p:cNvPr>
              <p:cNvSpPr txBox="1"/>
              <p:nvPr/>
            </p:nvSpPr>
            <p:spPr>
              <a:xfrm>
                <a:off x="5002655" y="4029279"/>
                <a:ext cx="2186689" cy="988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kumimoji="1"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kumimoji="1" lang="en-US" altLang="zh-CN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1" lang="en-US" altLang="zh-CN" sz="3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i="1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en-US" altLang="zh-CN" sz="32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D9CAFB3-CCD7-75B0-E98C-42D2D1AE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655" y="4029279"/>
                <a:ext cx="2186689" cy="988156"/>
              </a:xfrm>
              <a:prstGeom prst="rect">
                <a:avLst/>
              </a:prstGeom>
              <a:blipFill>
                <a:blip r:embed="rId2"/>
                <a:stretch>
                  <a:fillRect l="-2326" r="-1744" b="-12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A0778BF-AC13-577A-2C08-85BC4E35000B}"/>
              </a:ext>
            </a:extLst>
          </p:cNvPr>
          <p:cNvGrpSpPr/>
          <p:nvPr/>
        </p:nvGrpSpPr>
        <p:grpSpPr>
          <a:xfrm>
            <a:off x="-5525981" y="1763016"/>
            <a:ext cx="3849055" cy="3943393"/>
            <a:chOff x="7662664" y="2128776"/>
            <a:chExt cx="3849055" cy="3943393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1E7B045-134A-C591-AFA6-ED28A2F9D5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E777018-03AF-5355-72CE-E2BDF7A6FD66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442727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945C28B-5E25-4D0F-B283-CDE726142B0C}"/>
                    </a:ext>
                  </a:extLst>
                </p:cNvPr>
                <p:cNvSpPr txBox="1"/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5247A36-285E-DAAA-5362-82126E76B605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667" r="-20000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B0D5B2D-AEC7-03DE-FC5E-004BB64B99E8}"/>
                    </a:ext>
                  </a:extLst>
                </p:cNvPr>
                <p:cNvSpPr txBox="1"/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" name="Freeform 17">
            <a:extLst>
              <a:ext uri="{FF2B5EF4-FFF2-40B4-BE49-F238E27FC236}">
                <a16:creationId xmlns:a16="http://schemas.microsoft.com/office/drawing/2014/main" id="{E3870700-430A-5F06-0D3F-8DA5263832A8}"/>
              </a:ext>
            </a:extLst>
          </p:cNvPr>
          <p:cNvSpPr/>
          <p:nvPr/>
        </p:nvSpPr>
        <p:spPr>
          <a:xfrm>
            <a:off x="-5525980" y="2269358"/>
            <a:ext cx="3544254" cy="1441250"/>
          </a:xfrm>
          <a:custGeom>
            <a:avLst/>
            <a:gdLst>
              <a:gd name="connsiteX0" fmla="*/ 0 w 3060192"/>
              <a:gd name="connsiteY0" fmla="*/ 0 h 2889506"/>
              <a:gd name="connsiteX1" fmla="*/ 1548384 w 3060192"/>
              <a:gd name="connsiteY1" fmla="*/ 2889504 h 2889506"/>
              <a:gd name="connsiteX2" fmla="*/ 3060192 w 3060192"/>
              <a:gd name="connsiteY2" fmla="*/ 12192 h 288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0192" h="2889506">
                <a:moveTo>
                  <a:pt x="0" y="0"/>
                </a:moveTo>
                <a:cubicBezTo>
                  <a:pt x="519176" y="1443736"/>
                  <a:pt x="1038352" y="2887472"/>
                  <a:pt x="1548384" y="2889504"/>
                </a:cubicBezTo>
                <a:cubicBezTo>
                  <a:pt x="2058416" y="2891536"/>
                  <a:pt x="2559304" y="1451864"/>
                  <a:pt x="3060192" y="1219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B213EF6-7474-1486-478B-7E3FE7046DB4}"/>
              </a:ext>
            </a:extLst>
          </p:cNvPr>
          <p:cNvSpPr/>
          <p:nvPr/>
        </p:nvSpPr>
        <p:spPr>
          <a:xfrm rot="10800000">
            <a:off x="-5498108" y="4447133"/>
            <a:ext cx="3544254" cy="1117439"/>
          </a:xfrm>
          <a:custGeom>
            <a:avLst/>
            <a:gdLst>
              <a:gd name="connsiteX0" fmla="*/ 0 w 3060192"/>
              <a:gd name="connsiteY0" fmla="*/ 0 h 2889506"/>
              <a:gd name="connsiteX1" fmla="*/ 1548384 w 3060192"/>
              <a:gd name="connsiteY1" fmla="*/ 2889504 h 2889506"/>
              <a:gd name="connsiteX2" fmla="*/ 3060192 w 3060192"/>
              <a:gd name="connsiteY2" fmla="*/ 12192 h 288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0192" h="2889506">
                <a:moveTo>
                  <a:pt x="0" y="0"/>
                </a:moveTo>
                <a:cubicBezTo>
                  <a:pt x="519176" y="1443736"/>
                  <a:pt x="1038352" y="2887472"/>
                  <a:pt x="1548384" y="2889504"/>
                </a:cubicBezTo>
                <a:cubicBezTo>
                  <a:pt x="2058416" y="2891536"/>
                  <a:pt x="2559304" y="1451864"/>
                  <a:pt x="3060192" y="1219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099418-4759-559F-1E6F-222F16D04588}"/>
              </a:ext>
            </a:extLst>
          </p:cNvPr>
          <p:cNvSpPr txBox="1"/>
          <p:nvPr/>
        </p:nvSpPr>
        <p:spPr>
          <a:xfrm>
            <a:off x="9751473" y="402771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2241B29-C75F-F850-42DF-B09A660521F4}"/>
              </a:ext>
            </a:extLst>
          </p:cNvPr>
          <p:cNvSpPr txBox="1"/>
          <p:nvPr/>
        </p:nvSpPr>
        <p:spPr>
          <a:xfrm>
            <a:off x="975148" y="41602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线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F18D1DA-70F5-8D4A-02D4-A6F02B266B39}"/>
              </a:ext>
            </a:extLst>
          </p:cNvPr>
          <p:cNvSpPr txBox="1"/>
          <p:nvPr/>
        </p:nvSpPr>
        <p:spPr>
          <a:xfrm>
            <a:off x="369126" y="402771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双曲</a:t>
            </a:r>
          </a:p>
        </p:txBody>
      </p:sp>
    </p:spTree>
    <p:extLst>
      <p:ext uri="{BB962C8B-B14F-4D97-AF65-F5344CB8AC3E}">
        <p14:creationId xmlns:p14="http://schemas.microsoft.com/office/powerpoint/2010/main" val="241942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73B419-5407-BCA4-FAF4-7D919736C64E}"/>
              </a:ext>
            </a:extLst>
          </p:cNvPr>
          <p:cNvSpPr txBox="1"/>
          <p:nvPr/>
        </p:nvSpPr>
        <p:spPr>
          <a:xfrm>
            <a:off x="576943" y="4976178"/>
            <a:ext cx="35317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4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629394" y="5896515"/>
            <a:ext cx="29129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32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D7BA3-4760-51C1-2771-49F81440B150}"/>
              </a:ext>
            </a:extLst>
          </p:cNvPr>
          <p:cNvSpPr txBox="1"/>
          <p:nvPr/>
        </p:nvSpPr>
        <p:spPr>
          <a:xfrm>
            <a:off x="10184122" y="4566186"/>
            <a:ext cx="1781257" cy="1889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谢品文（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43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何胜威（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25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MY" sz="2000" dirty="0">
                <a:latin typeface="MiSans Normal" pitchFamily="2" charset="-122"/>
                <a:ea typeface="MiSans Normal" pitchFamily="2" charset="-122"/>
              </a:rPr>
              <a:t>刘爱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恩（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11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关宇涵（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05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</a:p>
        </p:txBody>
      </p:sp>
      <p:pic>
        <p:nvPicPr>
          <p:cNvPr id="1028" name="Picture 4" descr="圆锥曲线">
            <a:extLst>
              <a:ext uri="{FF2B5EF4-FFF2-40B4-BE49-F238E27FC236}">
                <a16:creationId xmlns:a16="http://schemas.microsoft.com/office/drawing/2014/main" id="{29D2370E-2422-547C-59E9-EA19D9EC1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"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87" y="584117"/>
            <a:ext cx="9103626" cy="568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789F87C-7D22-4A91-8F55-B8798E76DCB6}"/>
              </a:ext>
            </a:extLst>
          </p:cNvPr>
          <p:cNvSpPr txBox="1"/>
          <p:nvPr/>
        </p:nvSpPr>
        <p:spPr>
          <a:xfrm>
            <a:off x="629394" y="4639205"/>
            <a:ext cx="35814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chemeClr val="bg2">
                    <a:lumMod val="50000"/>
                  </a:schemeClr>
                </a:solidFill>
                <a:latin typeface="MiSans Normal" pitchFamily="2" charset="-122"/>
                <a:ea typeface="MiSans Normal" pitchFamily="2" charset="-122"/>
              </a:rPr>
              <a:t>号称理科高数最难的章节之一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0814E-3D5A-C6B8-D502-7F5549C63C28}"/>
              </a:ext>
            </a:extLst>
          </p:cNvPr>
          <p:cNvSpPr/>
          <p:nvPr/>
        </p:nvSpPr>
        <p:spPr>
          <a:xfrm>
            <a:off x="1" y="4556078"/>
            <a:ext cx="429278" cy="1899151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B97AD7-8254-B462-E84A-367E63D14CF7}"/>
              </a:ext>
            </a:extLst>
          </p:cNvPr>
          <p:cNvCxnSpPr>
            <a:cxnSpLocks/>
          </p:cNvCxnSpPr>
          <p:nvPr/>
        </p:nvCxnSpPr>
        <p:spPr>
          <a:xfrm>
            <a:off x="489857" y="4556078"/>
            <a:ext cx="0" cy="1899151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825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8DA627DA-B535-0C12-2D32-2E0A65C190E6}"/>
              </a:ext>
            </a:extLst>
          </p:cNvPr>
          <p:cNvSpPr/>
          <p:nvPr/>
        </p:nvSpPr>
        <p:spPr>
          <a:xfrm rot="10800000">
            <a:off x="5024203" y="-134071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8428BD4-8D0F-AE9D-E41D-9E2CA334A4BB}"/>
              </a:ext>
            </a:extLst>
          </p:cNvPr>
          <p:cNvSpPr/>
          <p:nvPr/>
        </p:nvSpPr>
        <p:spPr>
          <a:xfrm>
            <a:off x="5024203" y="1285406"/>
            <a:ext cx="2143594" cy="214359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B225715-B064-45A4-3469-39A5387EFD0E}"/>
              </a:ext>
            </a:extLst>
          </p:cNvPr>
          <p:cNvGrpSpPr/>
          <p:nvPr/>
        </p:nvGrpSpPr>
        <p:grpSpPr>
          <a:xfrm>
            <a:off x="-6127560" y="1763016"/>
            <a:ext cx="3849055" cy="3943393"/>
            <a:chOff x="7662664" y="2128776"/>
            <a:chExt cx="3849055" cy="394339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A8E31FA6-7FDD-6DCB-AF1A-B02AA7C2B8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6B7EFB6-A065-E2C1-E0CF-F0C8D0E49028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442727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C80614F-9750-CB93-EAF3-664BA41A5909}"/>
                    </a:ext>
                  </a:extLst>
                </p:cNvPr>
                <p:cNvSpPr txBox="1"/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15CDD3F-0E6F-6585-47CB-4679B5F1E1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4277048"/>
                  <a:ext cx="18331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13D5388-4232-8789-70AF-A003BBBD65BE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6CCB9DF-4A40-164B-2C57-927024F72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8571" r="-35714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5766BCA9-606C-3698-4C3F-3FA3ECAED4D2}"/>
                    </a:ext>
                  </a:extLst>
                </p:cNvPr>
                <p:cNvSpPr txBox="1"/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F8F9550-54B0-1E85-9C19-0F0E175CE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4469500"/>
                  <a:ext cx="20358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DEA322A8-9C61-4C12-98F1-E233008FDEB1}"/>
              </a:ext>
            </a:extLst>
          </p:cNvPr>
          <p:cNvSpPr/>
          <p:nvPr/>
        </p:nvSpPr>
        <p:spPr>
          <a:xfrm>
            <a:off x="-5614170" y="2777041"/>
            <a:ext cx="2545492" cy="2545492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0F4C76-12BB-FB69-8569-783CF4DDF67D}"/>
              </a:ext>
            </a:extLst>
          </p:cNvPr>
          <p:cNvSpPr txBox="1"/>
          <p:nvPr/>
        </p:nvSpPr>
        <p:spPr>
          <a:xfrm>
            <a:off x="9751473" y="402771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F00027-6737-DC01-1830-F8878A69106E}"/>
              </a:ext>
            </a:extLst>
          </p:cNvPr>
          <p:cNvSpPr txBox="1"/>
          <p:nvPr/>
        </p:nvSpPr>
        <p:spPr>
          <a:xfrm>
            <a:off x="975148" y="41602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线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C14102-6761-C47C-90E8-2C8A2D7E9FC2}"/>
              </a:ext>
            </a:extLst>
          </p:cNvPr>
          <p:cNvSpPr txBox="1"/>
          <p:nvPr/>
        </p:nvSpPr>
        <p:spPr>
          <a:xfrm>
            <a:off x="369126" y="402771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双曲</a:t>
            </a:r>
          </a:p>
        </p:txBody>
      </p:sp>
    </p:spTree>
    <p:extLst>
      <p:ext uri="{BB962C8B-B14F-4D97-AF65-F5344CB8AC3E}">
        <p14:creationId xmlns:p14="http://schemas.microsoft.com/office/powerpoint/2010/main" val="3757812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6A67A719-7842-A67D-1CCF-8D927523C3D8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DA627DA-B535-0C12-2D32-2E0A65C190E6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0BFF10-D9EF-721C-95D2-F80F0F947901}"/>
              </a:ext>
            </a:extLst>
          </p:cNvPr>
          <p:cNvCxnSpPr>
            <a:cxnSpLocks/>
          </p:cNvCxnSpPr>
          <p:nvPr/>
        </p:nvCxnSpPr>
        <p:spPr>
          <a:xfrm>
            <a:off x="4479649" y="-3678010"/>
            <a:ext cx="3232702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BF3F5C-EEC5-E248-0383-C3071E99FF2C}"/>
              </a:ext>
            </a:extLst>
          </p:cNvPr>
          <p:cNvSpPr txBox="1"/>
          <p:nvPr/>
        </p:nvSpPr>
        <p:spPr>
          <a:xfrm>
            <a:off x="9751473" y="402771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85CA66-EBD9-1BED-1AF8-5B284CC5E2B3}"/>
              </a:ext>
            </a:extLst>
          </p:cNvPr>
          <p:cNvSpPr txBox="1"/>
          <p:nvPr/>
        </p:nvSpPr>
        <p:spPr>
          <a:xfrm>
            <a:off x="975148" y="41602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线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9E469-E708-5AD9-306D-503C90EE4A1C}"/>
              </a:ext>
            </a:extLst>
          </p:cNvPr>
          <p:cNvSpPr txBox="1"/>
          <p:nvPr/>
        </p:nvSpPr>
        <p:spPr>
          <a:xfrm>
            <a:off x="369126" y="402771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双曲</a:t>
            </a:r>
          </a:p>
        </p:txBody>
      </p:sp>
    </p:spTree>
    <p:extLst>
      <p:ext uri="{BB962C8B-B14F-4D97-AF65-F5344CB8AC3E}">
        <p14:creationId xmlns:p14="http://schemas.microsoft.com/office/powerpoint/2010/main" val="3122026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385BFFC-8C42-A640-D65F-B9C6A4D97186}"/>
              </a:ext>
            </a:extLst>
          </p:cNvPr>
          <p:cNvCxnSpPr>
            <a:cxnSpLocks/>
          </p:cNvCxnSpPr>
          <p:nvPr/>
        </p:nvCxnSpPr>
        <p:spPr>
          <a:xfrm>
            <a:off x="5272088" y="416024"/>
            <a:ext cx="1168095" cy="604296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D34FAC-4A02-B3B0-3027-B96D0ED3FDE1}"/>
              </a:ext>
            </a:extLst>
          </p:cNvPr>
          <p:cNvSpPr txBox="1"/>
          <p:nvPr/>
        </p:nvSpPr>
        <p:spPr>
          <a:xfrm>
            <a:off x="9751473" y="402771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3E771-6886-3D1C-63FE-8A5E039BB68A}"/>
              </a:ext>
            </a:extLst>
          </p:cNvPr>
          <p:cNvSpPr txBox="1"/>
          <p:nvPr/>
        </p:nvSpPr>
        <p:spPr>
          <a:xfrm>
            <a:off x="975148" y="41602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线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259169-838B-DE15-8B19-72E2B4F1E614}"/>
              </a:ext>
            </a:extLst>
          </p:cNvPr>
          <p:cNvSpPr txBox="1"/>
          <p:nvPr/>
        </p:nvSpPr>
        <p:spPr>
          <a:xfrm>
            <a:off x="369126" y="402771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双曲</a:t>
            </a:r>
          </a:p>
        </p:txBody>
      </p:sp>
    </p:spTree>
    <p:extLst>
      <p:ext uri="{BB962C8B-B14F-4D97-AF65-F5344CB8AC3E}">
        <p14:creationId xmlns:p14="http://schemas.microsoft.com/office/powerpoint/2010/main" val="3240026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8A9F9-6B04-AAF0-68D4-DDD84762F371}"/>
              </a:ext>
            </a:extLst>
          </p:cNvPr>
          <p:cNvSpPr txBox="1"/>
          <p:nvPr/>
        </p:nvSpPr>
        <p:spPr>
          <a:xfrm>
            <a:off x="9751473" y="402771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924EF4-9567-272F-7646-1EC73D8C6616}"/>
              </a:ext>
            </a:extLst>
          </p:cNvPr>
          <p:cNvSpPr txBox="1"/>
          <p:nvPr/>
        </p:nvSpPr>
        <p:spPr>
          <a:xfrm>
            <a:off x="975148" y="41602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52E5F-37D2-E125-68E1-9D7D68FA11FB}"/>
              </a:ext>
            </a:extLst>
          </p:cNvPr>
          <p:cNvSpPr txBox="1"/>
          <p:nvPr/>
        </p:nvSpPr>
        <p:spPr>
          <a:xfrm>
            <a:off x="369126" y="402771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双曲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788A8C-0A57-5FE0-CC6B-EC05FABB9AC9}"/>
              </a:ext>
            </a:extLst>
          </p:cNvPr>
          <p:cNvCxnSpPr>
            <a:cxnSpLocks/>
          </p:cNvCxnSpPr>
          <p:nvPr/>
        </p:nvCxnSpPr>
        <p:spPr>
          <a:xfrm flipH="1">
            <a:off x="5560922" y="602826"/>
            <a:ext cx="89205" cy="58561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469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1D0FA73E-E30B-EEF9-4EA5-EEBD6604DED6}"/>
              </a:ext>
            </a:extLst>
          </p:cNvPr>
          <p:cNvSpPr/>
          <p:nvPr/>
        </p:nvSpPr>
        <p:spPr>
          <a:xfrm rot="10800000">
            <a:off x="5024203" y="2656623"/>
            <a:ext cx="2143594" cy="214359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z</a:t>
            </a:r>
            <a:endParaRPr kumimoji="1" lang="zh-CN" alt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2580D98-D8FA-3BFC-23C1-29559A77D632}"/>
              </a:ext>
            </a:extLst>
          </p:cNvPr>
          <p:cNvSpPr/>
          <p:nvPr/>
        </p:nvSpPr>
        <p:spPr>
          <a:xfrm>
            <a:off x="5024203" y="2357203"/>
            <a:ext cx="2143594" cy="214359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scene3d>
            <a:camera prst="isometricOffAxis1Top"/>
            <a:lightRig rig="threePt" dir="t"/>
          </a:scene3d>
          <a:sp3d>
            <a:bevelT w="1143000" h="2540000" prst="angle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683128-5F71-8FE1-79FE-033529EE860F}"/>
              </a:ext>
            </a:extLst>
          </p:cNvPr>
          <p:cNvSpPr txBox="1"/>
          <p:nvPr/>
        </p:nvSpPr>
        <p:spPr>
          <a:xfrm>
            <a:off x="9751473" y="402771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1F7E80-9F16-35F5-AA6E-6A63A31DB3D7}"/>
              </a:ext>
            </a:extLst>
          </p:cNvPr>
          <p:cNvSpPr txBox="1"/>
          <p:nvPr/>
        </p:nvSpPr>
        <p:spPr>
          <a:xfrm>
            <a:off x="975148" y="41602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线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D2D97-85EC-A25F-7F86-071CCB2375F2}"/>
              </a:ext>
            </a:extLst>
          </p:cNvPr>
          <p:cNvSpPr txBox="1"/>
          <p:nvPr/>
        </p:nvSpPr>
        <p:spPr>
          <a:xfrm>
            <a:off x="369126" y="402771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双曲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4A6D4B-64E2-2F20-C9BC-73EC1C87E290}"/>
              </a:ext>
            </a:extLst>
          </p:cNvPr>
          <p:cNvCxnSpPr>
            <a:cxnSpLocks/>
          </p:cNvCxnSpPr>
          <p:nvPr/>
        </p:nvCxnSpPr>
        <p:spPr>
          <a:xfrm flipH="1">
            <a:off x="6440183" y="602826"/>
            <a:ext cx="89205" cy="585615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57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8B14688-C2A0-20D3-F2DF-C483C6CF8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9" r="-2172" b="59057"/>
          <a:stretch/>
        </p:blipFill>
        <p:spPr bwMode="auto">
          <a:xfrm>
            <a:off x="3586843" y="623482"/>
            <a:ext cx="5018314" cy="56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C5CDD1-40E4-7DCA-BA65-ECC1506F84A9}"/>
              </a:ext>
            </a:extLst>
          </p:cNvPr>
          <p:cNvSpPr txBox="1"/>
          <p:nvPr/>
        </p:nvSpPr>
        <p:spPr>
          <a:xfrm>
            <a:off x="9751473" y="402771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2670D-D662-1682-62A3-72BFB773BE2E}"/>
              </a:ext>
            </a:extLst>
          </p:cNvPr>
          <p:cNvSpPr txBox="1"/>
          <p:nvPr/>
        </p:nvSpPr>
        <p:spPr>
          <a:xfrm>
            <a:off x="975148" y="41602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5BD7C-C1D7-F130-E56D-DD91C3C86101}"/>
              </a:ext>
            </a:extLst>
          </p:cNvPr>
          <p:cNvSpPr txBox="1"/>
          <p:nvPr/>
        </p:nvSpPr>
        <p:spPr>
          <a:xfrm>
            <a:off x="369126" y="402771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双曲</a:t>
            </a:r>
          </a:p>
        </p:txBody>
      </p:sp>
    </p:spTree>
    <p:extLst>
      <p:ext uri="{BB962C8B-B14F-4D97-AF65-F5344CB8AC3E}">
        <p14:creationId xmlns:p14="http://schemas.microsoft.com/office/powerpoint/2010/main" val="117793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8B14688-C2A0-20D3-F2DF-C483C6CF8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9" r="-2172" b="59057"/>
          <a:stretch/>
        </p:blipFill>
        <p:spPr bwMode="auto">
          <a:xfrm>
            <a:off x="3586843" y="7543800"/>
            <a:ext cx="5018314" cy="56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C5CDD1-40E4-7DCA-BA65-ECC1506F84A9}"/>
              </a:ext>
            </a:extLst>
          </p:cNvPr>
          <p:cNvSpPr txBox="1"/>
          <p:nvPr/>
        </p:nvSpPr>
        <p:spPr>
          <a:xfrm>
            <a:off x="9751473" y="-1040267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2670D-D662-1682-62A3-72BFB773BE2E}"/>
              </a:ext>
            </a:extLst>
          </p:cNvPr>
          <p:cNvSpPr txBox="1"/>
          <p:nvPr/>
        </p:nvSpPr>
        <p:spPr>
          <a:xfrm>
            <a:off x="975148" y="-102701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5BD7C-C1D7-F130-E56D-DD91C3C86101}"/>
              </a:ext>
            </a:extLst>
          </p:cNvPr>
          <p:cNvSpPr txBox="1"/>
          <p:nvPr/>
        </p:nvSpPr>
        <p:spPr>
          <a:xfrm>
            <a:off x="369126" y="-1040267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双曲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3136612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2286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8B14688-C2A0-20D3-F2DF-C483C6CF8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9" r="-2172" b="59057"/>
          <a:stretch/>
        </p:blipFill>
        <p:spPr bwMode="auto">
          <a:xfrm>
            <a:off x="3586843" y="7543800"/>
            <a:ext cx="5018314" cy="56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C5CDD1-40E4-7DCA-BA65-ECC1506F84A9}"/>
              </a:ext>
            </a:extLst>
          </p:cNvPr>
          <p:cNvSpPr txBox="1"/>
          <p:nvPr/>
        </p:nvSpPr>
        <p:spPr>
          <a:xfrm>
            <a:off x="9751473" y="-1040267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2670D-D662-1682-62A3-72BFB773BE2E}"/>
              </a:ext>
            </a:extLst>
          </p:cNvPr>
          <p:cNvSpPr txBox="1"/>
          <p:nvPr/>
        </p:nvSpPr>
        <p:spPr>
          <a:xfrm>
            <a:off x="975148" y="-102701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5BD7C-C1D7-F130-E56D-DD91C3C86101}"/>
              </a:ext>
            </a:extLst>
          </p:cNvPr>
          <p:cNvSpPr txBox="1"/>
          <p:nvPr/>
        </p:nvSpPr>
        <p:spPr>
          <a:xfrm>
            <a:off x="369126" y="-1040267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双曲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5890698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1026" name="Picture 2" descr="Conic section is a curve">
            <a:extLst>
              <a:ext uri="{FF2B5EF4-FFF2-40B4-BE49-F238E27FC236}">
                <a16:creationId xmlns:a16="http://schemas.microsoft.com/office/drawing/2014/main" id="{9337175B-84B3-284F-4185-9D0214610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43" y="382527"/>
            <a:ext cx="5856514" cy="498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25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18B14688-C2A0-20D3-F2DF-C483C6CF81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9" r="-2172" b="59057"/>
          <a:stretch/>
        </p:blipFill>
        <p:spPr bwMode="auto">
          <a:xfrm>
            <a:off x="3586843" y="7543800"/>
            <a:ext cx="5018314" cy="5611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C5CDD1-40E4-7DCA-BA65-ECC1506F84A9}"/>
              </a:ext>
            </a:extLst>
          </p:cNvPr>
          <p:cNvSpPr txBox="1"/>
          <p:nvPr/>
        </p:nvSpPr>
        <p:spPr>
          <a:xfrm>
            <a:off x="9751473" y="-1040267"/>
            <a:ext cx="20714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B2670D-D662-1682-62A3-72BFB773BE2E}"/>
              </a:ext>
            </a:extLst>
          </p:cNvPr>
          <p:cNvSpPr txBox="1"/>
          <p:nvPr/>
        </p:nvSpPr>
        <p:spPr>
          <a:xfrm>
            <a:off x="975148" y="-1027014"/>
            <a:ext cx="484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5BD7C-C1D7-F130-E56D-DD91C3C86101}"/>
              </a:ext>
            </a:extLst>
          </p:cNvPr>
          <p:cNvSpPr txBox="1"/>
          <p:nvPr/>
        </p:nvSpPr>
        <p:spPr>
          <a:xfrm>
            <a:off x="369126" y="-1040267"/>
            <a:ext cx="784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dirty="0"/>
              <a:t>双曲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841997" y="5890698"/>
            <a:ext cx="10508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欲知更多详情，可参阅董总高数课本高三上册第五章</a:t>
            </a:r>
          </a:p>
        </p:txBody>
      </p:sp>
      <p:pic>
        <p:nvPicPr>
          <p:cNvPr id="1026" name="Picture 2" descr="Conic section is a curve">
            <a:extLst>
              <a:ext uri="{FF2B5EF4-FFF2-40B4-BE49-F238E27FC236}">
                <a16:creationId xmlns:a16="http://schemas.microsoft.com/office/drawing/2014/main" id="{9337175B-84B3-284F-4185-9D0214610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43" y="382527"/>
            <a:ext cx="5856514" cy="498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24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1026" name="Picture 2" descr="Conic section is a curve">
            <a:extLst>
              <a:ext uri="{FF2B5EF4-FFF2-40B4-BE49-F238E27FC236}">
                <a16:creationId xmlns:a16="http://schemas.microsoft.com/office/drawing/2014/main" id="{9337175B-84B3-284F-4185-9D0214610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43" y="-6053197"/>
            <a:ext cx="5856514" cy="498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1739678" y="3192122"/>
            <a:ext cx="871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话说回来，生活中哪里看得到这些曲线呢？</a:t>
            </a:r>
          </a:p>
        </p:txBody>
      </p:sp>
    </p:spTree>
    <p:extLst>
      <p:ext uri="{BB962C8B-B14F-4D97-AF65-F5344CB8AC3E}">
        <p14:creationId xmlns:p14="http://schemas.microsoft.com/office/powerpoint/2010/main" val="408919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73B419-5407-BCA4-FAF4-7D919736C64E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BD7BA3-4760-51C1-2771-49F81440B150}"/>
              </a:ext>
            </a:extLst>
          </p:cNvPr>
          <p:cNvSpPr txBox="1"/>
          <p:nvPr/>
        </p:nvSpPr>
        <p:spPr>
          <a:xfrm>
            <a:off x="12525540" y="4566186"/>
            <a:ext cx="1781257" cy="1889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谢品文（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43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何胜威（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25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MY" sz="2000" dirty="0">
                <a:latin typeface="MiSans Normal" pitchFamily="2" charset="-122"/>
                <a:ea typeface="MiSans Normal" pitchFamily="2" charset="-122"/>
              </a:rPr>
              <a:t>刘爱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恩（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11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2000" dirty="0">
              <a:latin typeface="MiSans Normal" pitchFamily="2" charset="-122"/>
              <a:ea typeface="MiSans Normal" pitchFamily="2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关宇涵（</a:t>
            </a:r>
            <a:r>
              <a:rPr kumimoji="1" lang="en-US" altLang="zh-CN" sz="2000" dirty="0">
                <a:latin typeface="MiSans Normal" pitchFamily="2" charset="-122"/>
                <a:ea typeface="MiSans Normal" pitchFamily="2" charset="-122"/>
              </a:rPr>
              <a:t>05</a:t>
            </a:r>
            <a:r>
              <a:rPr kumimoji="1" lang="zh-CN" altLang="en-US" sz="2000" dirty="0">
                <a:latin typeface="MiSans Normal" pitchFamily="2" charset="-122"/>
                <a:ea typeface="MiSans Normal" pitchFamily="2" charset="-122"/>
              </a:rPr>
              <a:t>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B937E-C475-6841-6089-E91C5108EAAF}"/>
              </a:ext>
            </a:extLst>
          </p:cNvPr>
          <p:cNvSpPr txBox="1"/>
          <p:nvPr/>
        </p:nvSpPr>
        <p:spPr>
          <a:xfrm>
            <a:off x="2637361" y="3429000"/>
            <a:ext cx="7045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大家还记得以前学过的       </a:t>
            </a:r>
            <a:r>
              <a:rPr kumimoji="1" lang="zh-CN" altLang="en-US" sz="1100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吗？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7093527" y="3428999"/>
            <a:ext cx="153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dirty="0"/>
              <a:t>抛物线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8F6B1-5C03-6DBC-653C-9D706D395F60}"/>
              </a:ext>
            </a:extLst>
          </p:cNvPr>
          <p:cNvSpPr txBox="1"/>
          <p:nvPr/>
        </p:nvSpPr>
        <p:spPr>
          <a:xfrm>
            <a:off x="4891983" y="7150573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6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400" b="1" spc="6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279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5099573" y="2992068"/>
            <a:ext cx="2026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4400" b="1" dirty="0"/>
              <a:t>抛物线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8F87BD-DAD7-AB0A-6561-31DF6EB20FB2}"/>
              </a:ext>
            </a:extLst>
          </p:cNvPr>
          <p:cNvSpPr txBox="1"/>
          <p:nvPr/>
        </p:nvSpPr>
        <p:spPr>
          <a:xfrm>
            <a:off x="4891983" y="3761509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6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400" b="1" spc="6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1971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You're thirsty and want a drink. But are any Denver water fountains  working? - Denverite, the Denver site!">
            <a:extLst>
              <a:ext uri="{FF2B5EF4-FFF2-40B4-BE49-F238E27FC236}">
                <a16:creationId xmlns:a16="http://schemas.microsoft.com/office/drawing/2014/main" id="{826E1A02-76FB-7D57-3545-134D971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F3661-B5D4-BBB0-980D-56F0475E6954}"/>
              </a:ext>
            </a:extLst>
          </p:cNvPr>
          <p:cNvSpPr txBox="1"/>
          <p:nvPr/>
        </p:nvSpPr>
        <p:spPr>
          <a:xfrm>
            <a:off x="2933916" y="3044279"/>
            <a:ext cx="63241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spc="3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水从下往上喷射的路径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34B90-DC19-2DCE-7994-80C105779022}"/>
              </a:ext>
            </a:extLst>
          </p:cNvPr>
          <p:cNvSpPr txBox="1"/>
          <p:nvPr/>
        </p:nvSpPr>
        <p:spPr>
          <a:xfrm>
            <a:off x="5099573" y="-2106774"/>
            <a:ext cx="2026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4400" b="1" dirty="0"/>
              <a:t>抛物线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AF947-6314-FEB7-F278-5E0DC65D560B}"/>
              </a:ext>
            </a:extLst>
          </p:cNvPr>
          <p:cNvSpPr txBox="1"/>
          <p:nvPr/>
        </p:nvSpPr>
        <p:spPr>
          <a:xfrm>
            <a:off x="4891983" y="-1337333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6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400" b="1" spc="6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6554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26E1A02-76FB-7D57-3545-134D971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-794372"/>
            <a:ext cx="12192000" cy="84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F3661-B5D4-BBB0-980D-56F0475E6954}"/>
              </a:ext>
            </a:extLst>
          </p:cNvPr>
          <p:cNvSpPr txBox="1"/>
          <p:nvPr/>
        </p:nvSpPr>
        <p:spPr>
          <a:xfrm>
            <a:off x="2319966" y="3044279"/>
            <a:ext cx="7552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spc="3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物体往上抛然后落下的路径</a:t>
            </a:r>
          </a:p>
        </p:txBody>
      </p:sp>
    </p:spTree>
    <p:extLst>
      <p:ext uri="{BB962C8B-B14F-4D97-AF65-F5344CB8AC3E}">
        <p14:creationId xmlns:p14="http://schemas.microsoft.com/office/powerpoint/2010/main" val="296885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26E1A02-76FB-7D57-3545-134D971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-638314"/>
            <a:ext cx="12192000" cy="813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F3661-B5D4-BBB0-980D-56F0475E6954}"/>
              </a:ext>
            </a:extLst>
          </p:cNvPr>
          <p:cNvSpPr txBox="1"/>
          <p:nvPr/>
        </p:nvSpPr>
        <p:spPr>
          <a:xfrm>
            <a:off x="5082741" y="3044279"/>
            <a:ext cx="2026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spc="3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过山车</a:t>
            </a:r>
          </a:p>
        </p:txBody>
      </p:sp>
    </p:spTree>
    <p:extLst>
      <p:ext uri="{BB962C8B-B14F-4D97-AF65-F5344CB8AC3E}">
        <p14:creationId xmlns:p14="http://schemas.microsoft.com/office/powerpoint/2010/main" val="162859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26E1A02-76FB-7D57-3545-134D971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F3661-B5D4-BBB0-980D-56F0475E6954}"/>
              </a:ext>
            </a:extLst>
          </p:cNvPr>
          <p:cNvSpPr txBox="1"/>
          <p:nvPr/>
        </p:nvSpPr>
        <p:spPr>
          <a:xfrm>
            <a:off x="5082741" y="3044279"/>
            <a:ext cx="2026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spc="3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金拱门</a:t>
            </a:r>
          </a:p>
        </p:txBody>
      </p:sp>
    </p:spTree>
    <p:extLst>
      <p:ext uri="{BB962C8B-B14F-4D97-AF65-F5344CB8AC3E}">
        <p14:creationId xmlns:p14="http://schemas.microsoft.com/office/powerpoint/2010/main" val="23956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26E1A02-76FB-7D57-3545-134D971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1" y="-740665"/>
            <a:ext cx="12192002" cy="833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F3661-B5D4-BBB0-980D-56F0475E6954}"/>
              </a:ext>
            </a:extLst>
          </p:cNvPr>
          <p:cNvSpPr txBox="1"/>
          <p:nvPr/>
        </p:nvSpPr>
        <p:spPr>
          <a:xfrm>
            <a:off x="5389717" y="3044279"/>
            <a:ext cx="1412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spc="3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建筑</a:t>
            </a:r>
          </a:p>
        </p:txBody>
      </p:sp>
    </p:spTree>
    <p:extLst>
      <p:ext uri="{BB962C8B-B14F-4D97-AF65-F5344CB8AC3E}">
        <p14:creationId xmlns:p14="http://schemas.microsoft.com/office/powerpoint/2010/main" val="138977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5099573" y="2992068"/>
            <a:ext cx="2026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4400" b="1" dirty="0"/>
              <a:t>双曲线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8F87BD-DAD7-AB0A-6561-31DF6EB20FB2}"/>
              </a:ext>
            </a:extLst>
          </p:cNvPr>
          <p:cNvSpPr txBox="1"/>
          <p:nvPr/>
        </p:nvSpPr>
        <p:spPr>
          <a:xfrm>
            <a:off x="4748515" y="3761509"/>
            <a:ext cx="272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6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400" b="1" spc="6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122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26E1A02-76FB-7D57-3545-134D971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1" y="-1"/>
            <a:ext cx="1219200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F3661-B5D4-BBB0-980D-56F0475E6954}"/>
              </a:ext>
            </a:extLst>
          </p:cNvPr>
          <p:cNvSpPr txBox="1"/>
          <p:nvPr/>
        </p:nvSpPr>
        <p:spPr>
          <a:xfrm>
            <a:off x="4161816" y="3044279"/>
            <a:ext cx="3868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spc="3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核电厂冷却塔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CA963-EC3B-D8D6-28F4-56D5FE26C8AB}"/>
              </a:ext>
            </a:extLst>
          </p:cNvPr>
          <p:cNvSpPr txBox="1"/>
          <p:nvPr/>
        </p:nvSpPr>
        <p:spPr>
          <a:xfrm>
            <a:off x="5099573" y="-1995641"/>
            <a:ext cx="2026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4400" b="1" dirty="0"/>
              <a:t>双曲线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53AA4C-E2E3-70FC-A284-2AF7D24D3B35}"/>
              </a:ext>
            </a:extLst>
          </p:cNvPr>
          <p:cNvSpPr txBox="1"/>
          <p:nvPr/>
        </p:nvSpPr>
        <p:spPr>
          <a:xfrm>
            <a:off x="4748515" y="-1226200"/>
            <a:ext cx="2728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600" dirty="0">
                <a:latin typeface="MiSans Normal" pitchFamily="2" charset="-122"/>
                <a:ea typeface="MiSans Normal" pitchFamily="2" charset="-122"/>
              </a:rPr>
              <a:t>HYPERBOLA</a:t>
            </a:r>
            <a:endParaRPr kumimoji="1" lang="zh-CN" altLang="en-US" sz="2400" b="1" spc="6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65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26E1A02-76FB-7D57-3545-134D971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-504669" y="-8849"/>
            <a:ext cx="13201338" cy="687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F3661-B5D4-BBB0-980D-56F0475E6954}"/>
              </a:ext>
            </a:extLst>
          </p:cNvPr>
          <p:cNvSpPr txBox="1"/>
          <p:nvPr/>
        </p:nvSpPr>
        <p:spPr>
          <a:xfrm>
            <a:off x="5389717" y="3044279"/>
            <a:ext cx="1412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spc="3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吉他</a:t>
            </a:r>
          </a:p>
        </p:txBody>
      </p:sp>
    </p:spTree>
    <p:extLst>
      <p:ext uri="{BB962C8B-B14F-4D97-AF65-F5344CB8AC3E}">
        <p14:creationId xmlns:p14="http://schemas.microsoft.com/office/powerpoint/2010/main" val="149776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826E1A02-76FB-7D57-3545-134D97142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-15732" y="-8849"/>
            <a:ext cx="12223463" cy="687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F3661-B5D4-BBB0-980D-56F0475E6954}"/>
              </a:ext>
            </a:extLst>
          </p:cNvPr>
          <p:cNvSpPr txBox="1"/>
          <p:nvPr/>
        </p:nvSpPr>
        <p:spPr>
          <a:xfrm>
            <a:off x="5389717" y="3044279"/>
            <a:ext cx="1412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400" b="1" spc="300" dirty="0">
                <a:solidFill>
                  <a:schemeClr val="bg1"/>
                </a:solidFill>
                <a:latin typeface="MiSans Normal" pitchFamily="2" charset="-122"/>
                <a:ea typeface="MiSans Normal" pitchFamily="2" charset="-122"/>
              </a:rPr>
              <a:t>薯片</a:t>
            </a:r>
          </a:p>
        </p:txBody>
      </p:sp>
    </p:spTree>
    <p:extLst>
      <p:ext uri="{BB962C8B-B14F-4D97-AF65-F5344CB8AC3E}">
        <p14:creationId xmlns:p14="http://schemas.microsoft.com/office/powerpoint/2010/main" val="252419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A73B419-5407-BCA4-FAF4-7D919736C64E}"/>
              </a:ext>
            </a:extLst>
          </p:cNvPr>
          <p:cNvSpPr txBox="1"/>
          <p:nvPr/>
        </p:nvSpPr>
        <p:spPr>
          <a:xfrm>
            <a:off x="369126" y="402771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MiSans Normal" pitchFamily="2" charset="-122"/>
                <a:ea typeface="MiSans Normal" pitchFamily="2" charset="-122"/>
              </a:rPr>
              <a:t>圆锥曲线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MiSans Normal" pitchFamily="2" charset="-122"/>
                <a:ea typeface="MiSans Normal" pitchFamily="2" charset="-122"/>
              </a:rPr>
              <a:t>Conic Section</a:t>
            </a:r>
            <a:endParaRPr kumimoji="1" lang="zh-CN" altLang="en-US" sz="2000" b="1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5099573" y="2992068"/>
            <a:ext cx="2026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4400" b="1" dirty="0"/>
              <a:t>抛物线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8F87BD-DAD7-AB0A-6561-31DF6EB20FB2}"/>
              </a:ext>
            </a:extLst>
          </p:cNvPr>
          <p:cNvSpPr txBox="1"/>
          <p:nvPr/>
        </p:nvSpPr>
        <p:spPr>
          <a:xfrm>
            <a:off x="4891983" y="3761509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spc="6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400" b="1" spc="6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73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91506C-5FB6-B17E-09C0-7A56E70412E6}"/>
              </a:ext>
            </a:extLst>
          </p:cNvPr>
          <p:cNvSpPr txBox="1"/>
          <p:nvPr/>
        </p:nvSpPr>
        <p:spPr>
          <a:xfrm>
            <a:off x="1739679" y="3136612"/>
            <a:ext cx="871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圆和椭圆生活中随处可见，这里不多做赘述</a:t>
            </a:r>
          </a:p>
        </p:txBody>
      </p:sp>
    </p:spTree>
    <p:extLst>
      <p:ext uri="{BB962C8B-B14F-4D97-AF65-F5344CB8AC3E}">
        <p14:creationId xmlns:p14="http://schemas.microsoft.com/office/powerpoint/2010/main" val="18812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91506C-5FB6-B17E-09C0-7A56E70412E6}"/>
              </a:ext>
            </a:extLst>
          </p:cNvPr>
          <p:cNvSpPr txBox="1"/>
          <p:nvPr/>
        </p:nvSpPr>
        <p:spPr>
          <a:xfrm>
            <a:off x="4432724" y="3136612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好啦，做个总结</a:t>
            </a:r>
          </a:p>
        </p:txBody>
      </p:sp>
    </p:spTree>
    <p:extLst>
      <p:ext uri="{BB962C8B-B14F-4D97-AF65-F5344CB8AC3E}">
        <p14:creationId xmlns:p14="http://schemas.microsoft.com/office/powerpoint/2010/main" val="2217917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470100" y="3136612"/>
            <a:ext cx="11251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圆锥曲线属于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解析几何（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Analytic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Geometry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）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的范畴</a:t>
            </a:r>
          </a:p>
        </p:txBody>
      </p:sp>
    </p:spTree>
    <p:extLst>
      <p:ext uri="{BB962C8B-B14F-4D97-AF65-F5344CB8AC3E}">
        <p14:creationId xmlns:p14="http://schemas.microsoft.com/office/powerpoint/2010/main" val="159729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2412940" y="5920684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简单来说就是用数值来定义几何形状</a:t>
            </a:r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B34B7FB7-42F3-28BA-57AF-9EBC6FC2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344" y="848621"/>
            <a:ext cx="5887726" cy="471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424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1964098" y="5815753"/>
            <a:ext cx="826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通常我们会用笛卡尔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坐标系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来玩解析几何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E361FC94-3A3C-AF16-E335-53FBFCA87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656" y="575873"/>
            <a:ext cx="5046688" cy="504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697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730587" y="2314816"/>
            <a:ext cx="11043408" cy="2228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笛卡尔</a:t>
            </a:r>
            <a:r>
              <a:rPr kumimoji="1" lang="zh-CN" altLang="en-MY" sz="3200" b="1" spc="300" dirty="0">
                <a:latin typeface="MiSans Normal" pitchFamily="2" charset="-122"/>
                <a:ea typeface="MiSans Normal" pitchFamily="2" charset="-122"/>
              </a:rPr>
              <a:t>坐标系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（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Cartesian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Coordinate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System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）</a:t>
            </a:r>
            <a:endParaRPr kumimoji="1" lang="en-MY" altLang="zh-CN" sz="3200" b="1" spc="300" dirty="0">
              <a:latin typeface="MiSans Normal" pitchFamily="2" charset="-122"/>
              <a:ea typeface="MiSans Normal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也称为</a:t>
            </a:r>
            <a:endParaRPr kumimoji="1" lang="en-MY" altLang="zh-CN" sz="3200" spc="300" dirty="0">
              <a:latin typeface="MiSans Normal" pitchFamily="2" charset="-122"/>
              <a:ea typeface="MiSans Normal" pitchFamily="2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直角坐标系（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Rectangular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Coordinate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System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3116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1318889" y="5815753"/>
            <a:ext cx="9727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二维的我们叫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笛卡尔平面（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Cartesian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Plane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）</a:t>
            </a: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E361FC94-3A3C-AF16-E335-53FBFCA87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656" y="575873"/>
            <a:ext cx="5046688" cy="504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930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8194" name="Picture 2" descr="undefined">
            <a:extLst>
              <a:ext uri="{FF2B5EF4-FFF2-40B4-BE49-F238E27FC236}">
                <a16:creationId xmlns:a16="http://schemas.microsoft.com/office/drawing/2014/main" id="{C200A80A-8520-AC6D-EED2-CFDDCA106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795" y="472032"/>
            <a:ext cx="5102412" cy="474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CD9F75-5609-018F-E13A-19F9E645BB7C}"/>
              </a:ext>
            </a:extLst>
          </p:cNvPr>
          <p:cNvSpPr txBox="1"/>
          <p:nvPr/>
        </p:nvSpPr>
        <p:spPr>
          <a:xfrm>
            <a:off x="1258777" y="5801193"/>
            <a:ext cx="9845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三维的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我们叫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笛卡尔空间（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Cartesian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Space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63134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D9F75-5609-018F-E13A-19F9E645BB7C}"/>
              </a:ext>
            </a:extLst>
          </p:cNvPr>
          <p:cNvSpPr txBox="1"/>
          <p:nvPr/>
        </p:nvSpPr>
        <p:spPr>
          <a:xfrm>
            <a:off x="1173016" y="3136612"/>
            <a:ext cx="100591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那我们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除了直角坐标系，我们还有其他坐标系吗？</a:t>
            </a:r>
            <a:endParaRPr kumimoji="1" lang="zh-CN" altLang="en-US" sz="3200" b="1" spc="3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29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D9F75-5609-018F-E13A-19F9E645BB7C}"/>
              </a:ext>
            </a:extLst>
          </p:cNvPr>
          <p:cNvSpPr txBox="1"/>
          <p:nvPr/>
        </p:nvSpPr>
        <p:spPr>
          <a:xfrm>
            <a:off x="5105984" y="3136612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当然有的</a:t>
            </a:r>
            <a:endParaRPr kumimoji="1" lang="zh-CN" altLang="en-US" sz="3200" b="1" spc="3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944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E61FE02-AD72-AEAB-147E-B4B213911990}"/>
              </a:ext>
            </a:extLst>
          </p:cNvPr>
          <p:cNvGrpSpPr/>
          <p:nvPr/>
        </p:nvGrpSpPr>
        <p:grpSpPr>
          <a:xfrm>
            <a:off x="4171472" y="1763016"/>
            <a:ext cx="3849055" cy="3943393"/>
            <a:chOff x="7662664" y="2128776"/>
            <a:chExt cx="3849055" cy="3943393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7D436266-1E18-2233-7B5E-47C3892B31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48800" y="2472169"/>
              <a:ext cx="0" cy="360000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A1EB0529-C16F-3110-A2BF-EFA83FDE606A}"/>
                </a:ext>
              </a:extLst>
            </p:cNvPr>
            <p:cNvCxnSpPr>
              <a:cxnSpLocks/>
            </p:cNvCxnSpPr>
            <p:nvPr/>
          </p:nvCxnSpPr>
          <p:spPr>
            <a:xfrm>
              <a:off x="7662664" y="5409334"/>
              <a:ext cx="3600000" cy="0"/>
            </a:xfrm>
            <a:prstGeom prst="straightConnector1">
              <a:avLst/>
            </a:prstGeom>
            <a:ln w="12700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/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54239C99-F182-AA3E-308C-74CBC3F0D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8400" y="5259108"/>
                  <a:ext cx="18331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000" r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/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y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86D71F8-1A3F-58C7-647C-E506C5ECF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7705" y="2128776"/>
                  <a:ext cx="169918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667" r="-20000" b="-260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/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O</m:t>
                        </m:r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4DF1D27-5C75-54A8-529A-3B2875A7A8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2351" y="5451560"/>
                  <a:ext cx="20358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3529" r="-23529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E4E00431-B907-D5DF-187F-3CB0E5B9B39B}"/>
              </a:ext>
            </a:extLst>
          </p:cNvPr>
          <p:cNvSpPr/>
          <p:nvPr/>
        </p:nvSpPr>
        <p:spPr>
          <a:xfrm>
            <a:off x="4413504" y="2145792"/>
            <a:ext cx="3060192" cy="2889506"/>
          </a:xfrm>
          <a:custGeom>
            <a:avLst/>
            <a:gdLst>
              <a:gd name="connsiteX0" fmla="*/ 0 w 3060192"/>
              <a:gd name="connsiteY0" fmla="*/ 0 h 2889506"/>
              <a:gd name="connsiteX1" fmla="*/ 1548384 w 3060192"/>
              <a:gd name="connsiteY1" fmla="*/ 2889504 h 2889506"/>
              <a:gd name="connsiteX2" fmla="*/ 3060192 w 3060192"/>
              <a:gd name="connsiteY2" fmla="*/ 12192 h 2889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60192" h="2889506">
                <a:moveTo>
                  <a:pt x="0" y="0"/>
                </a:moveTo>
                <a:cubicBezTo>
                  <a:pt x="519176" y="1443736"/>
                  <a:pt x="1038352" y="2887472"/>
                  <a:pt x="1548384" y="2889504"/>
                </a:cubicBezTo>
                <a:cubicBezTo>
                  <a:pt x="2058416" y="2891536"/>
                  <a:pt x="2559304" y="1451864"/>
                  <a:pt x="3060192" y="12192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CD045D-EE47-4B81-C32C-8714905F9950}"/>
                  </a:ext>
                </a:extLst>
              </p:cNvPr>
              <p:cNvSpPr txBox="1"/>
              <p:nvPr/>
            </p:nvSpPr>
            <p:spPr>
              <a:xfrm>
                <a:off x="6738388" y="4242240"/>
                <a:ext cx="17853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1CD045D-EE47-4B81-C32C-8714905F9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388" y="4242240"/>
                <a:ext cx="1785361" cy="276999"/>
              </a:xfrm>
              <a:prstGeom prst="rect">
                <a:avLst/>
              </a:prstGeom>
              <a:blipFill>
                <a:blip r:embed="rId5"/>
                <a:stretch>
                  <a:fillRect l="-2817" t="-4545" r="-704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164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D9F75-5609-018F-E13A-19F9E645BB7C}"/>
              </a:ext>
            </a:extLst>
          </p:cNvPr>
          <p:cNvSpPr txBox="1"/>
          <p:nvPr/>
        </p:nvSpPr>
        <p:spPr>
          <a:xfrm>
            <a:off x="288159" y="5684939"/>
            <a:ext cx="11790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理科还有学一个叫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极坐标系（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Polar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en-US" altLang="zh-CN" sz="3200" b="1" spc="300" dirty="0">
                <a:latin typeface="MiSans Normal" pitchFamily="2" charset="-122"/>
                <a:ea typeface="MiSans Normal" pitchFamily="2" charset="-122"/>
              </a:rPr>
              <a:t>Coordinate</a:t>
            </a:r>
            <a:r>
              <a:rPr kumimoji="1" lang="zh-CN" altLang="en-US" sz="3200" b="1" spc="300" dirty="0">
                <a:latin typeface="MiSans Normal" pitchFamily="2" charset="-122"/>
                <a:ea typeface="MiSans Normal" pitchFamily="2" charset="-122"/>
              </a:rPr>
              <a:t>）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的东西</a:t>
            </a:r>
            <a:endParaRPr kumimoji="1" lang="zh-CN" altLang="en-US" sz="3200" b="1" spc="300" dirty="0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13314" name="Picture 2" descr="极坐标系- 维基百科，自由的百科全书">
            <a:extLst>
              <a:ext uri="{FF2B5EF4-FFF2-40B4-BE49-F238E27FC236}">
                <a16:creationId xmlns:a16="http://schemas.microsoft.com/office/drawing/2014/main" id="{7D1216E0-C9CE-F5FE-CDBF-DA11E4046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092" y="588286"/>
            <a:ext cx="4851816" cy="48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290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D9F75-5609-018F-E13A-19F9E645BB7C}"/>
              </a:ext>
            </a:extLst>
          </p:cNvPr>
          <p:cNvSpPr txBox="1"/>
          <p:nvPr/>
        </p:nvSpPr>
        <p:spPr>
          <a:xfrm>
            <a:off x="2187727" y="5851875"/>
            <a:ext cx="7814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笛卡尔的爱心就是属于极坐标系的产物</a:t>
            </a:r>
            <a:endParaRPr kumimoji="1" lang="zh-CN" altLang="en-US" sz="3200" b="1" spc="300" dirty="0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3" name="Picture 2" descr="🍊 (rest) on X: &quot;zhourui recently changed his auto-response message on  weibo to: &quot;in my polar coordinate system, r = Arccos(sinθ)&quot; and the  coordinates given forms into a heart shape #ZhouRui #周锐">
            <a:extLst>
              <a:ext uri="{FF2B5EF4-FFF2-40B4-BE49-F238E27FC236}">
                <a16:creationId xmlns:a16="http://schemas.microsoft.com/office/drawing/2014/main" id="{31ADC736-97FA-C1BA-4BAE-D1ED52944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78"/>
          <a:stretch/>
        </p:blipFill>
        <p:spPr bwMode="auto">
          <a:xfrm>
            <a:off x="2411354" y="663237"/>
            <a:ext cx="7367706" cy="472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81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CD9F75-5609-018F-E13A-19F9E645BB7C}"/>
              </a:ext>
            </a:extLst>
          </p:cNvPr>
          <p:cNvSpPr txBox="1"/>
          <p:nvPr/>
        </p:nvSpPr>
        <p:spPr>
          <a:xfrm>
            <a:off x="617576" y="3136612"/>
            <a:ext cx="109568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不过这不是重点，有兴趣可以参考高数高三上册第八章</a:t>
            </a:r>
            <a:endParaRPr kumimoji="1" lang="zh-CN" altLang="en-US" sz="3200" b="1" spc="3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1323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2637360" y="5920684"/>
            <a:ext cx="6917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这是统考高数关于解析几何的范围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F816B-5AEA-90B0-8CFA-391DB837D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43840"/>
            <a:ext cx="7772400" cy="51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810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2501104" y="5920684"/>
            <a:ext cx="71897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这是统考高数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II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关于解析几何的范围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6F816B-5AEA-90B0-8CFA-391DB837DF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69166" y="352541"/>
            <a:ext cx="7253666" cy="537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08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1739678" y="3136612"/>
            <a:ext cx="87126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微积分就是在解析几何的基础上建立起来的</a:t>
            </a:r>
          </a:p>
        </p:txBody>
      </p:sp>
    </p:spTree>
    <p:extLst>
      <p:ext uri="{BB962C8B-B14F-4D97-AF65-F5344CB8AC3E}">
        <p14:creationId xmlns:p14="http://schemas.microsoft.com/office/powerpoint/2010/main" val="137884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1821431" y="3136612"/>
            <a:ext cx="8549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高级微积分的课纲你会学到高纬度的积分</a:t>
            </a:r>
          </a:p>
        </p:txBody>
      </p:sp>
    </p:spTree>
    <p:extLst>
      <p:ext uri="{BB962C8B-B14F-4D97-AF65-F5344CB8AC3E}">
        <p14:creationId xmlns:p14="http://schemas.microsoft.com/office/powerpoint/2010/main" val="151401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1964124" y="5864821"/>
            <a:ext cx="826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求曲面于任何一个截面相交的线段的斜率</a:t>
            </a:r>
          </a:p>
        </p:txBody>
      </p:sp>
      <p:pic>
        <p:nvPicPr>
          <p:cNvPr id="18436" name="Picture 4">
            <a:extLst>
              <a:ext uri="{FF2B5EF4-FFF2-40B4-BE49-F238E27FC236}">
                <a16:creationId xmlns:a16="http://schemas.microsoft.com/office/drawing/2014/main" id="{420FEBBA-5F54-3AF7-B0A4-6624377F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3048000" y="787095"/>
            <a:ext cx="6096000" cy="432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19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2420185" y="5864821"/>
            <a:ext cx="7351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偏微分（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Partial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Differentiation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）</a:t>
            </a:r>
          </a:p>
        </p:txBody>
      </p:sp>
      <p:pic>
        <p:nvPicPr>
          <p:cNvPr id="22530" name="Picture 2" descr="D13 Partial differentiation | Learning Lab">
            <a:extLst>
              <a:ext uri="{FF2B5EF4-FFF2-40B4-BE49-F238E27FC236}">
                <a16:creationId xmlns:a16="http://schemas.microsoft.com/office/drawing/2014/main" id="{2A707071-01BD-DC07-056C-7522D00FF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345" y="543472"/>
            <a:ext cx="4153308" cy="512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780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4657146" y="5864821"/>
            <a:ext cx="28777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求曲面的面积</a:t>
            </a:r>
          </a:p>
        </p:txBody>
      </p:sp>
      <p:pic>
        <p:nvPicPr>
          <p:cNvPr id="18436" name="Picture 4" descr="Where is the use of multiple integration? - Quora">
            <a:extLst>
              <a:ext uri="{FF2B5EF4-FFF2-40B4-BE49-F238E27FC236}">
                <a16:creationId xmlns:a16="http://schemas.microsoft.com/office/drawing/2014/main" id="{420FEBBA-5F54-3AF7-B0A4-6624377F5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08404"/>
            <a:ext cx="6096000" cy="5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352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A49205C-8B22-5F14-0478-ABDFE65AC797}"/>
              </a:ext>
            </a:extLst>
          </p:cNvPr>
          <p:cNvSpPr txBox="1"/>
          <p:nvPr/>
        </p:nvSpPr>
        <p:spPr>
          <a:xfrm>
            <a:off x="9889447" y="402771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spc="300" dirty="0">
                <a:latin typeface="MiSans Normal" pitchFamily="2" charset="-122"/>
                <a:ea typeface="MiSans Normal" pitchFamily="2" charset="-122"/>
              </a:rPr>
              <a:t>PARABOLA</a:t>
            </a:r>
            <a:endParaRPr kumimoji="1" lang="zh-CN" altLang="en-US" sz="2000" b="1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D96DFD-170D-126F-C90A-6757C06C4990}"/>
              </a:ext>
            </a:extLst>
          </p:cNvPr>
          <p:cNvSpPr txBox="1"/>
          <p:nvPr/>
        </p:nvSpPr>
        <p:spPr>
          <a:xfrm>
            <a:off x="369126" y="402771"/>
            <a:ext cx="968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kumimoji="1" sz="3200" spc="300">
                <a:latin typeface="MiSans Normal" pitchFamily="2" charset="-122"/>
                <a:ea typeface="MiSans Normal" pitchFamily="2" charset="-122"/>
              </a:defRPr>
            </a:lvl1pPr>
          </a:lstStyle>
          <a:p>
            <a:r>
              <a:rPr lang="zh-CN" altLang="en-US" sz="2000" b="1" spc="0" dirty="0"/>
              <a:t>抛物线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A33876-F80D-0DDF-C542-AC8D58C6FC1D}"/>
                  </a:ext>
                </a:extLst>
              </p:cNvPr>
              <p:cNvSpPr txBox="1"/>
              <p:nvPr/>
            </p:nvSpPr>
            <p:spPr>
              <a:xfrm>
                <a:off x="4513932" y="3182778"/>
                <a:ext cx="316413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kumimoji="1" lang="zh-CN" altLang="en-US" sz="3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A33876-F80D-0DDF-C542-AC8D58C6F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3932" y="3182778"/>
                <a:ext cx="3164136" cy="492443"/>
              </a:xfrm>
              <a:prstGeom prst="rect">
                <a:avLst/>
              </a:prstGeom>
              <a:blipFill>
                <a:blip r:embed="rId2"/>
                <a:stretch>
                  <a:fillRect l="-2800" r="-8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804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2675852" y="5572433"/>
            <a:ext cx="68403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多重积分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（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Multiple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 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Integrals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97839-C5CC-DE4E-6A85-0CCA8C9AA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59" y="1986197"/>
            <a:ext cx="9513482" cy="28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64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625624" y="5572433"/>
            <a:ext cx="10940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这些都是属于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解析几何的范畴 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–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 用函数表示几何图形</a:t>
            </a:r>
          </a:p>
        </p:txBody>
      </p:sp>
      <p:pic>
        <p:nvPicPr>
          <p:cNvPr id="25604" name="Picture 4" descr="Graph of an eighth of a sphere.">
            <a:extLst>
              <a:ext uri="{FF2B5EF4-FFF2-40B4-BE49-F238E27FC236}">
                <a16:creationId xmlns:a16="http://schemas.microsoft.com/office/drawing/2014/main" id="{FDAA08E2-9B0F-414A-7134-276A0697B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34" y="700792"/>
            <a:ext cx="4684331" cy="449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01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3310664" y="3136612"/>
            <a:ext cx="5570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当你庆幸自己读商科的时候</a:t>
            </a:r>
          </a:p>
        </p:txBody>
      </p:sp>
    </p:spTree>
    <p:extLst>
      <p:ext uri="{BB962C8B-B14F-4D97-AF65-F5344CB8AC3E}">
        <p14:creationId xmlns:p14="http://schemas.microsoft.com/office/powerpoint/2010/main" val="31698285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43342-E786-D96A-3C48-EF7F418EFC7C}"/>
              </a:ext>
            </a:extLst>
          </p:cNvPr>
          <p:cNvSpPr txBox="1"/>
          <p:nvPr/>
        </p:nvSpPr>
        <p:spPr>
          <a:xfrm>
            <a:off x="4415136" y="3136612"/>
            <a:ext cx="3361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别高兴得太早 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:)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6859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3B2B21-4D29-2DA5-06CF-9C5A98FA9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26" y="811311"/>
            <a:ext cx="9652546" cy="1587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AF6EE5-B126-3B8A-7F18-06543F601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487" y="2503358"/>
            <a:ext cx="9482529" cy="374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5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F4B2B6-5209-CF9B-E4E0-A9786BD1C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79" y="1960172"/>
            <a:ext cx="10833840" cy="293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2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60D6C-3F24-8379-F68C-BB83E2AA4296}"/>
              </a:ext>
            </a:extLst>
          </p:cNvPr>
          <p:cNvSpPr txBox="1"/>
          <p:nvPr/>
        </p:nvSpPr>
        <p:spPr>
          <a:xfrm>
            <a:off x="1374629" y="2314816"/>
            <a:ext cx="9442739" cy="2228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所以总的来说，如果你以后要往经济学、金融学方面发展，如果你的数学烂得一匹，你就好自为之吧～</a:t>
            </a:r>
          </a:p>
        </p:txBody>
      </p:sp>
    </p:spTree>
    <p:extLst>
      <p:ext uri="{BB962C8B-B14F-4D97-AF65-F5344CB8AC3E}">
        <p14:creationId xmlns:p14="http://schemas.microsoft.com/office/powerpoint/2010/main" val="180343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60D6C-3F24-8379-F68C-BB83E2AA4296}"/>
              </a:ext>
            </a:extLst>
          </p:cNvPr>
          <p:cNvSpPr txBox="1"/>
          <p:nvPr/>
        </p:nvSpPr>
        <p:spPr>
          <a:xfrm>
            <a:off x="1374629" y="3053480"/>
            <a:ext cx="9442739" cy="75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哦对了，你可能发现这个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PPT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非常的多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slide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8827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60D6C-3F24-8379-F68C-BB83E2AA4296}"/>
              </a:ext>
            </a:extLst>
          </p:cNvPr>
          <p:cNvSpPr txBox="1"/>
          <p:nvPr/>
        </p:nvSpPr>
        <p:spPr>
          <a:xfrm>
            <a:off x="1374629" y="2684148"/>
            <a:ext cx="9442739" cy="1489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因为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PPT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的制作者认为把所有重点挤成一大段丢进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slide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很恶心</a:t>
            </a:r>
          </a:p>
        </p:txBody>
      </p:sp>
    </p:spTree>
    <p:extLst>
      <p:ext uri="{BB962C8B-B14F-4D97-AF65-F5344CB8AC3E}">
        <p14:creationId xmlns:p14="http://schemas.microsoft.com/office/powerpoint/2010/main" val="4131440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C734D6-AD7B-2A81-0CA2-135E7086C07F}"/>
              </a:ext>
            </a:extLst>
          </p:cNvPr>
          <p:cNvSpPr txBox="1"/>
          <p:nvPr/>
        </p:nvSpPr>
        <p:spPr>
          <a:xfrm>
            <a:off x="2412940" y="8036021"/>
            <a:ext cx="73661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这些就是理科在这个章节学的</a:t>
            </a: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四种线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60D6C-3F24-8379-F68C-BB83E2AA4296}"/>
              </a:ext>
            </a:extLst>
          </p:cNvPr>
          <p:cNvSpPr txBox="1"/>
          <p:nvPr/>
        </p:nvSpPr>
        <p:spPr>
          <a:xfrm>
            <a:off x="1374629" y="3053480"/>
            <a:ext cx="9442739" cy="751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MY" sz="3200" spc="300" dirty="0">
                <a:latin typeface="MiSans Normal" pitchFamily="2" charset="-122"/>
                <a:ea typeface="MiSans Normal" pitchFamily="2" charset="-122"/>
              </a:rPr>
              <a:t>所以这个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PPT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有准准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100</a:t>
            </a:r>
            <a:r>
              <a:rPr kumimoji="1" lang="zh-CN" altLang="en-US" sz="3200" spc="300" dirty="0">
                <a:latin typeface="MiSans Normal" pitchFamily="2" charset="-122"/>
                <a:ea typeface="MiSans Normal" pitchFamily="2" charset="-122"/>
              </a:rPr>
              <a:t>张</a:t>
            </a:r>
            <a:r>
              <a:rPr kumimoji="1" lang="en-US" altLang="zh-CN" sz="3200" spc="300" dirty="0">
                <a:latin typeface="MiSans Normal" pitchFamily="2" charset="-122"/>
                <a:ea typeface="MiSans Normal" pitchFamily="2" charset="-122"/>
              </a:rPr>
              <a:t>slide :)</a:t>
            </a:r>
            <a:endParaRPr kumimoji="1" lang="zh-CN" altLang="en-US" sz="3200" spc="300" dirty="0">
              <a:latin typeface="MiSans Normal" pitchFamily="2" charset="-122"/>
              <a:ea typeface="MiSans Normal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602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1483</Words>
  <Application>Microsoft Macintosh PowerPoint</Application>
  <PresentationFormat>Widescreen</PresentationFormat>
  <Paragraphs>414</Paragraphs>
  <Slides>101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7" baseType="lpstr">
      <vt:lpstr>Arial</vt:lpstr>
      <vt:lpstr>MiSans Normal</vt:lpstr>
      <vt:lpstr>Cambria Math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melvin chia</dc:creator>
  <cp:lastModifiedBy>melvin chia</cp:lastModifiedBy>
  <cp:revision>16</cp:revision>
  <dcterms:created xsi:type="dcterms:W3CDTF">2023-09-25T12:52:52Z</dcterms:created>
  <dcterms:modified xsi:type="dcterms:W3CDTF">2023-10-28T05:08:34Z</dcterms:modified>
</cp:coreProperties>
</file>